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269" r:id="rId3"/>
    <p:sldId id="271" r:id="rId4"/>
    <p:sldId id="273" r:id="rId5"/>
    <p:sldId id="270" r:id="rId6"/>
    <p:sldId id="272" r:id="rId7"/>
    <p:sldId id="277" r:id="rId8"/>
    <p:sldId id="279" r:id="rId9"/>
    <p:sldId id="283" r:id="rId10"/>
    <p:sldId id="274" r:id="rId11"/>
    <p:sldId id="295" r:id="rId12"/>
    <p:sldId id="281" r:id="rId13"/>
    <p:sldId id="280" r:id="rId14"/>
    <p:sldId id="282" r:id="rId15"/>
    <p:sldId id="284" r:id="rId16"/>
    <p:sldId id="288" r:id="rId17"/>
    <p:sldId id="275" r:id="rId18"/>
    <p:sldId id="291" r:id="rId19"/>
    <p:sldId id="292" r:id="rId20"/>
    <p:sldId id="289" r:id="rId21"/>
    <p:sldId id="290" r:id="rId22"/>
    <p:sldId id="285" r:id="rId23"/>
    <p:sldId id="286" r:id="rId24"/>
    <p:sldId id="303" r:id="rId25"/>
    <p:sldId id="287" r:id="rId26"/>
    <p:sldId id="296" r:id="rId27"/>
    <p:sldId id="297" r:id="rId28"/>
    <p:sldId id="298" r:id="rId29"/>
    <p:sldId id="299" r:id="rId30"/>
    <p:sldId id="293" r:id="rId31"/>
    <p:sldId id="301" r:id="rId32"/>
    <p:sldId id="302" r:id="rId33"/>
    <p:sldId id="300" r:id="rId34"/>
    <p:sldId id="294" r:id="rId35"/>
    <p:sldId id="26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3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18:34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18:34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18:34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18:34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18:34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18:34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18:34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18:34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18:34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18:34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18:34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838200" y="6333271"/>
            <a:ext cx="296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Open </a:t>
            </a:r>
            <a:r>
              <a:rPr lang="hu-HU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source</a:t>
            </a:r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 GIS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371273" y="6354246"/>
            <a:ext cx="551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Python használata </a:t>
            </a:r>
            <a:r>
              <a:rPr lang="hu-HU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QGIS-ben</a:t>
            </a:r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 – konzol, szerkesztő, kifejezések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Python használata </a:t>
            </a:r>
            <a:r>
              <a:rPr lang="hu-HU" dirty="0" err="1" smtClean="0"/>
              <a:t>QGIS-ben</a:t>
            </a:r>
            <a:r>
              <a:rPr lang="hu-HU" dirty="0" smtClean="0"/>
              <a:t> –</a:t>
            </a:r>
            <a:br>
              <a:rPr lang="hu-HU" dirty="0" smtClean="0"/>
            </a:br>
            <a:r>
              <a:rPr lang="hu-HU" dirty="0" smtClean="0"/>
              <a:t>konzol</a:t>
            </a:r>
            <a:r>
              <a:rPr lang="hu-HU" dirty="0"/>
              <a:t>, szerkesztő, kifejezések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Open </a:t>
            </a:r>
            <a:r>
              <a:rPr lang="hu-HU" dirty="0" err="1"/>
              <a:t>source</a:t>
            </a:r>
            <a:r>
              <a:rPr lang="hu-HU" dirty="0"/>
              <a:t> </a:t>
            </a:r>
            <a:r>
              <a:rPr lang="hu-HU" dirty="0" smtClean="0"/>
              <a:t>GIS</a:t>
            </a:r>
          </a:p>
          <a:p>
            <a:r>
              <a:rPr lang="hu-HU" dirty="0" smtClean="0"/>
              <a:t>2023.03.29.</a:t>
            </a:r>
          </a:p>
          <a:p>
            <a:r>
              <a:rPr lang="hu-HU" dirty="0" err="1" smtClean="0"/>
              <a:t>Bede-Fazekas</a:t>
            </a:r>
            <a:r>
              <a:rPr lang="hu-HU" dirty="0" smtClean="0"/>
              <a:t> Ákos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Rétegek kezelése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638144" cy="4754563"/>
          </a:xfrm>
        </p:spPr>
        <p:txBody>
          <a:bodyPr/>
          <a:lstStyle/>
          <a:p>
            <a:r>
              <a:rPr lang="hu-HU" dirty="0" smtClean="0"/>
              <a:t>rétegek listázása</a:t>
            </a:r>
          </a:p>
          <a:p>
            <a:pPr lvl="1"/>
            <a:r>
              <a:rPr lang="hu-HU" dirty="0" err="1"/>
              <a:t>QgsProject.instance</a:t>
            </a:r>
            <a:r>
              <a:rPr lang="hu-HU" dirty="0"/>
              <a:t>().</a:t>
            </a:r>
            <a:r>
              <a:rPr lang="hu-HU" dirty="0" err="1"/>
              <a:t>mapLayers</a:t>
            </a:r>
            <a:r>
              <a:rPr lang="hu-HU" dirty="0" smtClean="0"/>
              <a:t>() – összes réteg szótárként</a:t>
            </a:r>
          </a:p>
          <a:p>
            <a:pPr lvl="1"/>
            <a:r>
              <a:rPr lang="hu-HU" dirty="0" err="1"/>
              <a:t>iface.mapCanvas</a:t>
            </a:r>
            <a:r>
              <a:rPr lang="hu-HU" dirty="0"/>
              <a:t>().</a:t>
            </a:r>
            <a:r>
              <a:rPr lang="hu-HU" dirty="0" err="1"/>
              <a:t>layers</a:t>
            </a:r>
            <a:r>
              <a:rPr lang="hu-HU" dirty="0" smtClean="0"/>
              <a:t>() – látható rétegek a rétegkezelő szerinti sorrendben listaként</a:t>
            </a:r>
          </a:p>
          <a:p>
            <a:r>
              <a:rPr lang="hu-HU" dirty="0" smtClean="0"/>
              <a:t>aktív, kiválasztott réteg lekérése vagy beállítása</a:t>
            </a:r>
          </a:p>
          <a:p>
            <a:pPr lvl="1"/>
            <a:r>
              <a:rPr lang="hu-HU" dirty="0" err="1" smtClean="0"/>
              <a:t>iface.activeLayer</a:t>
            </a:r>
            <a:r>
              <a:rPr lang="hu-HU" dirty="0" smtClean="0"/>
              <a:t>()</a:t>
            </a:r>
          </a:p>
          <a:p>
            <a:pPr lvl="1"/>
            <a:r>
              <a:rPr lang="hu-HU" dirty="0" err="1" smtClean="0"/>
              <a:t>iface.setActiveLayer</a:t>
            </a:r>
            <a:r>
              <a:rPr lang="hu-HU" dirty="0" smtClean="0"/>
              <a:t>(</a:t>
            </a:r>
            <a:r>
              <a:rPr lang="hu-HU" i="1" dirty="0" smtClean="0"/>
              <a:t>réteg</a:t>
            </a:r>
            <a:r>
              <a:rPr lang="hu-HU" dirty="0" smtClean="0"/>
              <a:t>)</a:t>
            </a:r>
            <a:endParaRPr lang="hu-HU" dirty="0"/>
          </a:p>
          <a:p>
            <a:r>
              <a:rPr lang="hu-HU" dirty="0" smtClean="0"/>
              <a:t>az </a:t>
            </a:r>
            <a:r>
              <a:rPr lang="hu-HU" dirty="0" err="1" smtClean="0"/>
              <a:t>iface</a:t>
            </a:r>
            <a:r>
              <a:rPr lang="hu-HU" dirty="0" smtClean="0"/>
              <a:t> modul csak a </a:t>
            </a:r>
            <a:r>
              <a:rPr lang="hu-HU" dirty="0" err="1" smtClean="0"/>
              <a:t>QGIS-ből</a:t>
            </a:r>
            <a:r>
              <a:rPr lang="hu-HU" dirty="0" smtClean="0"/>
              <a:t> érhető el!</a:t>
            </a:r>
          </a:p>
          <a:p>
            <a:pPr lvl="1"/>
            <a:r>
              <a:rPr lang="hu-HU" dirty="0" smtClean="0"/>
              <a:t>vagyis külső </a:t>
            </a:r>
            <a:r>
              <a:rPr lang="hu-HU" dirty="0" err="1" smtClean="0"/>
              <a:t>szkriptből</a:t>
            </a:r>
            <a:r>
              <a:rPr lang="hu-HU" dirty="0" smtClean="0"/>
              <a:t> nem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9426" y="1422400"/>
            <a:ext cx="3440218" cy="46623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5886" y="113873"/>
            <a:ext cx="994069" cy="9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Rétegek kezelése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réteg eltávolítása</a:t>
            </a:r>
          </a:p>
          <a:p>
            <a:pPr lvl="1"/>
            <a:r>
              <a:rPr lang="hu-HU" dirty="0" err="1"/>
              <a:t>QgsProject.instance</a:t>
            </a:r>
            <a:r>
              <a:rPr lang="hu-HU" dirty="0"/>
              <a:t>().</a:t>
            </a:r>
            <a:r>
              <a:rPr lang="en-US" dirty="0" err="1"/>
              <a:t>removeMapLayer</a:t>
            </a:r>
            <a:r>
              <a:rPr lang="en-US" dirty="0"/>
              <a:t>(layer</a:t>
            </a:r>
            <a:r>
              <a:rPr lang="en-US" dirty="0" smtClean="0"/>
              <a:t>)</a:t>
            </a:r>
            <a:endParaRPr lang="hu-HU" dirty="0" smtClean="0"/>
          </a:p>
          <a:p>
            <a:r>
              <a:rPr lang="hu-HU" dirty="0" smtClean="0"/>
              <a:t>összes réteg eltávolítása</a:t>
            </a:r>
          </a:p>
          <a:p>
            <a:pPr lvl="1"/>
            <a:r>
              <a:rPr lang="hu-HU" dirty="0" err="1"/>
              <a:t>QgsProject.instance</a:t>
            </a:r>
            <a:r>
              <a:rPr lang="hu-HU" dirty="0"/>
              <a:t>().</a:t>
            </a:r>
            <a:r>
              <a:rPr lang="hu-HU" dirty="0" err="1"/>
              <a:t>removeAllMapLayers</a:t>
            </a:r>
            <a:r>
              <a:rPr lang="hu-HU" dirty="0" smtClean="0"/>
              <a:t>() – csak eltávolít</a:t>
            </a:r>
          </a:p>
          <a:p>
            <a:pPr lvl="1"/>
            <a:r>
              <a:rPr lang="hu-HU" dirty="0" err="1" smtClean="0"/>
              <a:t>QgsProject.instance</a:t>
            </a:r>
            <a:r>
              <a:rPr lang="hu-HU" dirty="0"/>
              <a:t>().</a:t>
            </a:r>
            <a:r>
              <a:rPr lang="hu-HU" dirty="0" err="1"/>
              <a:t>clear</a:t>
            </a:r>
            <a:r>
              <a:rPr lang="hu-HU" dirty="0" smtClean="0"/>
              <a:t>() – eltávolít és alapértelmezéseket visszaállít </a:t>
            </a:r>
            <a:r>
              <a:rPr lang="hu-HU" dirty="0"/>
              <a:t>(tiszta lappal </a:t>
            </a:r>
            <a:r>
              <a:rPr lang="hu-HU" dirty="0" smtClean="0"/>
              <a:t>kezd)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8578" y="92974"/>
            <a:ext cx="993422" cy="99342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9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Rétegek kezelése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rétegek keresése név alapján</a:t>
            </a:r>
          </a:p>
          <a:p>
            <a:pPr lvl="1"/>
            <a:r>
              <a:rPr lang="hu-HU" dirty="0" err="1"/>
              <a:t>QgsProject.instance</a:t>
            </a:r>
            <a:r>
              <a:rPr lang="hu-HU" dirty="0"/>
              <a:t>().</a:t>
            </a:r>
            <a:r>
              <a:rPr lang="hu-HU" dirty="0" err="1"/>
              <a:t>mapLayersByName</a:t>
            </a:r>
            <a:r>
              <a:rPr lang="hu-HU" dirty="0"/>
              <a:t>(</a:t>
            </a:r>
            <a:r>
              <a:rPr lang="hu-HU" dirty="0" err="1"/>
              <a:t>layerName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0, 1 vagy többelemű listát ad eredményül</a:t>
            </a:r>
          </a:p>
          <a:p>
            <a:pPr lvl="1"/>
            <a:r>
              <a:rPr lang="hu-HU" dirty="0" smtClean="0"/>
              <a:t>jellemzően a lista első elemére ([0]) lesz szükségünk</a:t>
            </a:r>
          </a:p>
          <a:p>
            <a:r>
              <a:rPr lang="hu-HU" dirty="0"/>
              <a:t>réteg megnyitása szerkesztésre és a szerkesztés befejezése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startEditing</a:t>
            </a:r>
            <a:r>
              <a:rPr lang="hu-HU" dirty="0"/>
              <a:t>() – szerkesztés megkezdése</a:t>
            </a:r>
          </a:p>
          <a:p>
            <a:pPr lvl="1"/>
            <a:r>
              <a:rPr lang="hu-HU" dirty="0"/>
              <a:t>.</a:t>
            </a:r>
            <a:r>
              <a:rPr lang="en-US" dirty="0" err="1"/>
              <a:t>rollBack</a:t>
            </a:r>
            <a:r>
              <a:rPr lang="en-US" dirty="0"/>
              <a:t>()</a:t>
            </a:r>
            <a:r>
              <a:rPr lang="hu-HU" dirty="0"/>
              <a:t> – </a:t>
            </a:r>
            <a:r>
              <a:rPr lang="hu-HU" dirty="0" smtClean="0"/>
              <a:t>mégsem</a:t>
            </a:r>
            <a:endParaRPr lang="hu-HU" dirty="0"/>
          </a:p>
          <a:p>
            <a:pPr lvl="1"/>
            <a:r>
              <a:rPr lang="hu-HU" dirty="0"/>
              <a:t>.</a:t>
            </a:r>
            <a:r>
              <a:rPr lang="hu-HU" dirty="0" err="1"/>
              <a:t>commitChanges</a:t>
            </a:r>
            <a:r>
              <a:rPr lang="hu-HU" dirty="0"/>
              <a:t>() – </a:t>
            </a:r>
            <a:r>
              <a:rPr lang="hu-HU" dirty="0" smtClean="0"/>
              <a:t>mentés</a:t>
            </a:r>
          </a:p>
          <a:p>
            <a:endParaRPr lang="hu-HU" dirty="0"/>
          </a:p>
          <a:p>
            <a:r>
              <a:rPr lang="hu-HU" dirty="0" smtClean="0"/>
              <a:t>DEMO 2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3100" y="3221831"/>
            <a:ext cx="2443843" cy="9164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101" y="1472406"/>
            <a:ext cx="2443844" cy="15523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9557" y="31618"/>
            <a:ext cx="1072444" cy="10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Rétegek kezelése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vektorréteg hozzáadása</a:t>
            </a:r>
          </a:p>
          <a:p>
            <a:pPr lvl="1"/>
            <a:r>
              <a:rPr lang="hu-HU" dirty="0" err="1" smtClean="0"/>
              <a:t>QgsVectorLayer</a:t>
            </a:r>
            <a:r>
              <a:rPr lang="hu-HU" dirty="0" smtClean="0"/>
              <a:t>(</a:t>
            </a:r>
            <a:r>
              <a:rPr lang="hu-HU" dirty="0" err="1" smtClean="0"/>
              <a:t>path</a:t>
            </a:r>
            <a:r>
              <a:rPr lang="hu-HU" dirty="0" smtClean="0"/>
              <a:t>, </a:t>
            </a:r>
            <a:r>
              <a:rPr lang="en-US" dirty="0" err="1" smtClean="0"/>
              <a:t>baseName</a:t>
            </a:r>
            <a:r>
              <a:rPr lang="hu-HU" dirty="0" smtClean="0"/>
              <a:t>, </a:t>
            </a:r>
            <a:r>
              <a:rPr lang="en-US" dirty="0" err="1"/>
              <a:t>providerLib</a:t>
            </a:r>
            <a:r>
              <a:rPr lang="hu-HU" dirty="0" smtClean="0"/>
              <a:t>) </a:t>
            </a:r>
            <a:r>
              <a:rPr lang="hu-HU" dirty="0"/>
              <a:t>+ </a:t>
            </a:r>
            <a:r>
              <a:rPr lang="hu-HU" dirty="0" err="1"/>
              <a:t>QgsProject.instance</a:t>
            </a:r>
            <a:r>
              <a:rPr lang="hu-HU" dirty="0"/>
              <a:t>().</a:t>
            </a:r>
            <a:r>
              <a:rPr lang="hu-HU" dirty="0" err="1"/>
              <a:t>addMapLayer</a:t>
            </a:r>
            <a:r>
              <a:rPr lang="hu-HU" dirty="0"/>
              <a:t>(</a:t>
            </a:r>
            <a:r>
              <a:rPr lang="hu-HU" dirty="0" err="1"/>
              <a:t>mapLayer</a:t>
            </a:r>
            <a:r>
              <a:rPr lang="hu-HU" dirty="0"/>
              <a:t>)</a:t>
            </a:r>
            <a:endParaRPr lang="hu-HU" dirty="0" smtClean="0"/>
          </a:p>
          <a:p>
            <a:pPr lvl="1"/>
            <a:r>
              <a:rPr lang="hu-HU" dirty="0" err="1" smtClean="0"/>
              <a:t>iface.addVectorLayer</a:t>
            </a:r>
            <a:r>
              <a:rPr lang="hu-HU" dirty="0" smtClean="0"/>
              <a:t>(</a:t>
            </a:r>
            <a:r>
              <a:rPr lang="hu-HU" dirty="0" err="1" smtClean="0"/>
              <a:t>vectorLayerPath</a:t>
            </a:r>
            <a:r>
              <a:rPr lang="hu-HU" dirty="0"/>
              <a:t>, </a:t>
            </a:r>
            <a:r>
              <a:rPr lang="hu-HU" dirty="0" err="1" smtClean="0"/>
              <a:t>baseName</a:t>
            </a:r>
            <a:r>
              <a:rPr lang="hu-HU" dirty="0"/>
              <a:t>, </a:t>
            </a:r>
            <a:r>
              <a:rPr lang="hu-HU" dirty="0" err="1"/>
              <a:t>providerKey</a:t>
            </a:r>
            <a:r>
              <a:rPr lang="hu-HU" dirty="0"/>
              <a:t>)</a:t>
            </a:r>
            <a:endParaRPr lang="hu-HU" dirty="0" smtClean="0"/>
          </a:p>
          <a:p>
            <a:r>
              <a:rPr lang="hu-HU" dirty="0" err="1" smtClean="0"/>
              <a:t>raszterréteg</a:t>
            </a:r>
            <a:r>
              <a:rPr lang="hu-HU" dirty="0" smtClean="0"/>
              <a:t> hozzáadása</a:t>
            </a:r>
          </a:p>
          <a:p>
            <a:pPr lvl="1"/>
            <a:r>
              <a:rPr lang="hu-HU" dirty="0" err="1" smtClean="0"/>
              <a:t>QgsRasterLayer</a:t>
            </a:r>
            <a:r>
              <a:rPr lang="hu-HU" dirty="0" smtClean="0"/>
              <a:t>(</a:t>
            </a:r>
            <a:r>
              <a:rPr lang="hu-HU" dirty="0" err="1" smtClean="0"/>
              <a:t>uri</a:t>
            </a:r>
            <a:r>
              <a:rPr lang="hu-HU" dirty="0"/>
              <a:t>, </a:t>
            </a:r>
            <a:r>
              <a:rPr lang="hu-HU" dirty="0" err="1"/>
              <a:t>baseName</a:t>
            </a:r>
            <a:r>
              <a:rPr lang="hu-HU" dirty="0"/>
              <a:t>) </a:t>
            </a:r>
            <a:r>
              <a:rPr lang="hu-HU" dirty="0" smtClean="0"/>
              <a:t>+</a:t>
            </a:r>
            <a:br>
              <a:rPr lang="hu-HU" dirty="0" smtClean="0"/>
            </a:br>
            <a:r>
              <a:rPr lang="hu-HU" dirty="0" err="1" smtClean="0"/>
              <a:t>QgsProject.instance</a:t>
            </a:r>
            <a:r>
              <a:rPr lang="hu-HU" dirty="0"/>
              <a:t>().</a:t>
            </a:r>
            <a:r>
              <a:rPr lang="hu-HU" dirty="0" err="1"/>
              <a:t>addMapLayer</a:t>
            </a:r>
            <a:r>
              <a:rPr lang="hu-HU" dirty="0"/>
              <a:t>(</a:t>
            </a:r>
            <a:r>
              <a:rPr lang="hu-HU" dirty="0" err="1"/>
              <a:t>mapLayer</a:t>
            </a:r>
            <a:r>
              <a:rPr lang="hu-HU" dirty="0"/>
              <a:t>)</a:t>
            </a:r>
            <a:endParaRPr lang="hu-HU" dirty="0" smtClean="0"/>
          </a:p>
          <a:p>
            <a:pPr lvl="1"/>
            <a:r>
              <a:rPr lang="hu-HU" dirty="0" err="1" smtClean="0"/>
              <a:t>iface.addRasterLayer</a:t>
            </a:r>
            <a:r>
              <a:rPr lang="hu-HU" dirty="0" smtClean="0"/>
              <a:t>(</a:t>
            </a:r>
            <a:r>
              <a:rPr lang="hu-HU" dirty="0" err="1" smtClean="0"/>
              <a:t>rasterLayerPath</a:t>
            </a:r>
            <a:r>
              <a:rPr lang="hu-HU" dirty="0"/>
              <a:t>, </a:t>
            </a:r>
            <a:r>
              <a:rPr lang="hu-HU" dirty="0" err="1"/>
              <a:t>baseName</a:t>
            </a:r>
            <a:r>
              <a:rPr lang="hu-HU" dirty="0"/>
              <a:t>)</a:t>
            </a:r>
          </a:p>
          <a:p>
            <a:r>
              <a:rPr lang="hu-HU" dirty="0" smtClean="0"/>
              <a:t>helyesség ellenőrzése</a:t>
            </a:r>
          </a:p>
          <a:p>
            <a:pPr lvl="1"/>
            <a:r>
              <a:rPr lang="hu-HU" dirty="0" err="1" smtClean="0"/>
              <a:t>bool</a:t>
            </a:r>
            <a:r>
              <a:rPr lang="hu-HU" dirty="0" smtClean="0"/>
              <a:t>(</a:t>
            </a:r>
            <a:r>
              <a:rPr lang="hu-HU" i="1" dirty="0"/>
              <a:t>réteg</a:t>
            </a:r>
            <a:r>
              <a:rPr lang="hu-HU" dirty="0" smtClean="0"/>
              <a:t>) and </a:t>
            </a:r>
            <a:r>
              <a:rPr lang="hu-HU" i="1" dirty="0" err="1"/>
              <a:t>réteg</a:t>
            </a:r>
            <a:r>
              <a:rPr lang="hu-HU" dirty="0" err="1" smtClean="0"/>
              <a:t>.isValid</a:t>
            </a:r>
            <a:r>
              <a:rPr lang="hu-HU" dirty="0" smtClean="0"/>
              <a:t>()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DEMO 3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6488" y="4676857"/>
            <a:ext cx="4660699" cy="13965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205" y="36764"/>
            <a:ext cx="1048600" cy="10486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2978" y="1444978"/>
            <a:ext cx="2414209" cy="3019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71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</a:t>
            </a:r>
            <a:r>
              <a:rPr lang="hu-HU" smtClean="0"/>
              <a:t>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listázd ki a </a:t>
            </a:r>
            <a:r>
              <a:rPr lang="hu-HU" dirty="0" err="1" smtClean="0"/>
              <a:t>Qt</a:t>
            </a:r>
            <a:r>
              <a:rPr lang="hu-HU" dirty="0" smtClean="0"/>
              <a:t> típus összes metódusát és tulajdonságát</a:t>
            </a:r>
          </a:p>
          <a:p>
            <a:r>
              <a:rPr lang="hu-HU" dirty="0" smtClean="0"/>
              <a:t>egy új, "</a:t>
            </a:r>
            <a:r>
              <a:rPr lang="hu-HU" dirty="0" err="1" smtClean="0"/>
              <a:t>vaszon</a:t>
            </a:r>
            <a:r>
              <a:rPr lang="hu-HU" dirty="0" smtClean="0"/>
              <a:t>" nevű változóba olvasd ki a térképvásznat</a:t>
            </a:r>
          </a:p>
          <a:p>
            <a:pPr lvl="1"/>
            <a:r>
              <a:rPr lang="hu-HU" dirty="0" smtClean="0"/>
              <a:t>majd állítsd szürkére (</a:t>
            </a:r>
            <a:r>
              <a:rPr lang="hu-HU" dirty="0" err="1" smtClean="0"/>
              <a:t>Qt.gray</a:t>
            </a:r>
            <a:r>
              <a:rPr lang="hu-HU" dirty="0" smtClean="0"/>
              <a:t>) a </a:t>
            </a:r>
            <a:r>
              <a:rPr lang="hu-HU" dirty="0" err="1" smtClean="0"/>
              <a:t>háttárszínt</a:t>
            </a:r>
            <a:endParaRPr lang="hu-HU" dirty="0" smtClean="0"/>
          </a:p>
          <a:p>
            <a:pPr lvl="1"/>
            <a:r>
              <a:rPr lang="hu-HU" dirty="0" smtClean="0"/>
              <a:t>és frissítsd a vásznat</a:t>
            </a:r>
          </a:p>
          <a:p>
            <a:r>
              <a:rPr lang="hu-HU" dirty="0" smtClean="0"/>
              <a:t>olvasd be </a:t>
            </a:r>
            <a:r>
              <a:rPr lang="hu-HU" dirty="0"/>
              <a:t>új vektorrétegként a </a:t>
            </a:r>
            <a:r>
              <a:rPr lang="hu-HU" dirty="0" err="1" smtClean="0"/>
              <a:t>tavak.shp-t</a:t>
            </a:r>
            <a:r>
              <a:rPr lang="hu-HU" dirty="0" smtClean="0"/>
              <a:t>, és ha sikerült betölteni, akkor írj pozitív szöveges visszajelzést</a:t>
            </a:r>
          </a:p>
          <a:p>
            <a:r>
              <a:rPr lang="hu-HU" dirty="0" smtClean="0"/>
              <a:t>ellenőrizd, hogy az újonnan betöltött réteg az aktív, kiválasztott réteg-e</a:t>
            </a:r>
          </a:p>
          <a:p>
            <a:pPr lvl="1"/>
            <a:r>
              <a:rPr lang="hu-HU" dirty="0" smtClean="0"/>
              <a:t>vagyis megegyezik-e az új és az aktív réteg azonosítója</a:t>
            </a:r>
          </a:p>
          <a:p>
            <a:pPr lvl="1"/>
            <a:r>
              <a:rPr lang="hu-HU" dirty="0" smtClean="0"/>
              <a:t>ha nem, tedd az új réteget aktívvá</a:t>
            </a:r>
          </a:p>
          <a:p>
            <a:r>
              <a:rPr lang="hu-HU" dirty="0" smtClean="0"/>
              <a:t>olvasd változóba a megnyitott projektet, majd lépkedj végig az összes rétegén</a:t>
            </a:r>
          </a:p>
          <a:p>
            <a:pPr lvl="1"/>
            <a:r>
              <a:rPr lang="hu-HU" dirty="0" smtClean="0"/>
              <a:t>minden szerkesztésre megnyitott réteg módosításait mentsed, és fejezd be a szerkesztést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725" y="174172"/>
            <a:ext cx="3279934" cy="28007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70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Mezők elérése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réteg összes mezőjének lekérése</a:t>
            </a:r>
          </a:p>
          <a:p>
            <a:pPr lvl="1"/>
            <a:r>
              <a:rPr lang="en-US" dirty="0"/>
              <a:t>.fields</a:t>
            </a:r>
            <a:r>
              <a:rPr lang="en-US" dirty="0" smtClean="0"/>
              <a:t>()</a:t>
            </a:r>
            <a:endParaRPr lang="hu-HU" dirty="0" smtClean="0"/>
          </a:p>
          <a:p>
            <a:pPr lvl="1"/>
            <a:r>
              <a:rPr lang="hu-HU" dirty="0" smtClean="0"/>
              <a:t>listaszerű eredmény</a:t>
            </a:r>
          </a:p>
          <a:p>
            <a:pPr lvl="1"/>
            <a:r>
              <a:rPr lang="hu-HU" dirty="0" smtClean="0"/>
              <a:t>sorszámmal az elemei (=mezők) lekérhetőek, illetve végig lehet rajta iterálni ciklussal</a:t>
            </a:r>
          </a:p>
          <a:p>
            <a:r>
              <a:rPr lang="hu-HU" dirty="0" smtClean="0"/>
              <a:t>mező nevének, típusának, leírásának lekérése</a:t>
            </a:r>
          </a:p>
          <a:p>
            <a:pPr lvl="1"/>
            <a:r>
              <a:rPr lang="en-US" dirty="0"/>
              <a:t>.name</a:t>
            </a:r>
            <a:r>
              <a:rPr lang="en-US" dirty="0" smtClean="0"/>
              <a:t>()</a:t>
            </a:r>
            <a:endParaRPr lang="hu-HU" dirty="0" smtClean="0"/>
          </a:p>
          <a:p>
            <a:pPr lvl="1"/>
            <a:r>
              <a:rPr lang="hu-HU" dirty="0"/>
              <a:t>.</a:t>
            </a:r>
            <a:r>
              <a:rPr lang="hu-HU" dirty="0" err="1"/>
              <a:t>typeName</a:t>
            </a:r>
            <a:r>
              <a:rPr lang="hu-HU" dirty="0" smtClean="0"/>
              <a:t>()</a:t>
            </a:r>
          </a:p>
          <a:p>
            <a:pPr lvl="1"/>
            <a:r>
              <a:rPr lang="hu-HU" dirty="0" smtClean="0"/>
              <a:t>.comment()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9245" y="79023"/>
            <a:ext cx="1072530" cy="107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Mezők elérése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mező álnevének (</a:t>
            </a:r>
            <a:r>
              <a:rPr lang="hu-HU" dirty="0" err="1" smtClean="0"/>
              <a:t>alisának</a:t>
            </a:r>
            <a:r>
              <a:rPr lang="hu-HU" dirty="0" smtClean="0"/>
              <a:t>) lekérése és módosítása</a:t>
            </a:r>
          </a:p>
          <a:p>
            <a:pPr lvl="1"/>
            <a:r>
              <a:rPr lang="hu-HU" dirty="0"/>
              <a:t>.alias</a:t>
            </a:r>
            <a:r>
              <a:rPr lang="hu-HU" dirty="0" smtClean="0"/>
              <a:t>()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setAlias</a:t>
            </a:r>
            <a:r>
              <a:rPr lang="hu-HU" dirty="0"/>
              <a:t>(alias)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DEMO 4</a:t>
            </a:r>
          </a:p>
          <a:p>
            <a:pPr lvl="1"/>
            <a:r>
              <a:rPr lang="hu-HU" dirty="0" smtClean="0"/>
              <a:t>rétegeken végiglépkedés</a:t>
            </a:r>
          </a:p>
          <a:p>
            <a:pPr lvl="1"/>
            <a:r>
              <a:rPr lang="hu-HU" dirty="0" smtClean="0"/>
              <a:t>rétegtulajdonságok lekérése</a:t>
            </a:r>
          </a:p>
          <a:p>
            <a:pPr lvl="1"/>
            <a:r>
              <a:rPr lang="hu-HU" dirty="0" smtClean="0"/>
              <a:t>álnév megváltoztatása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9245" y="79023"/>
            <a:ext cx="1072530" cy="107253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0" y="1929353"/>
            <a:ext cx="7186875" cy="41602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407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Elemek elérése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réteg összes elemének elérése</a:t>
            </a:r>
          </a:p>
          <a:p>
            <a:pPr lvl="1"/>
            <a:r>
              <a:rPr lang="hu-HU" dirty="0" smtClean="0"/>
              <a:t>.</a:t>
            </a:r>
            <a:r>
              <a:rPr lang="hu-HU" dirty="0" err="1" smtClean="0"/>
              <a:t>getFeatures</a:t>
            </a:r>
            <a:r>
              <a:rPr lang="hu-HU" dirty="0" smtClean="0"/>
              <a:t>()</a:t>
            </a:r>
          </a:p>
          <a:p>
            <a:pPr lvl="1"/>
            <a:r>
              <a:rPr lang="hu-HU" dirty="0" smtClean="0"/>
              <a:t>ciklussal végig tudunk az elemeken iterálni</a:t>
            </a:r>
          </a:p>
          <a:p>
            <a:r>
              <a:rPr lang="hu-HU" dirty="0" smtClean="0"/>
              <a:t>elem adott mezőben található értékének elérése</a:t>
            </a:r>
          </a:p>
          <a:p>
            <a:pPr lvl="1"/>
            <a:r>
              <a:rPr lang="hu-HU" i="1" dirty="0" smtClean="0"/>
              <a:t>elem</a:t>
            </a:r>
            <a:r>
              <a:rPr lang="hu-HU" dirty="0" smtClean="0"/>
              <a:t>[</a:t>
            </a:r>
            <a:r>
              <a:rPr lang="hu-HU" i="1" dirty="0" smtClean="0"/>
              <a:t>mezőnév</a:t>
            </a:r>
            <a:r>
              <a:rPr lang="hu-HU" dirty="0" smtClean="0"/>
              <a:t>]</a:t>
            </a:r>
          </a:p>
          <a:p>
            <a:pPr lvl="1"/>
            <a:r>
              <a:rPr lang="hu-HU" dirty="0" smtClean="0"/>
              <a:t>a számokat számként, a logikai értékeket logikai értékként olvassa ki</a:t>
            </a:r>
          </a:p>
          <a:p>
            <a:pPr lvl="1"/>
            <a:r>
              <a:rPr lang="hu-HU" dirty="0" smtClean="0"/>
              <a:t>megjelenítéshez szöveggé alakítandó</a:t>
            </a:r>
          </a:p>
          <a:p>
            <a:r>
              <a:rPr lang="hu-HU" dirty="0" smtClean="0"/>
              <a:t>elem azonosítójának elérése</a:t>
            </a:r>
          </a:p>
          <a:p>
            <a:pPr lvl="1"/>
            <a:r>
              <a:rPr lang="hu-HU" dirty="0" smtClean="0"/>
              <a:t>.</a:t>
            </a:r>
            <a:r>
              <a:rPr lang="hu-HU" dirty="0" err="1" smtClean="0"/>
              <a:t>id</a:t>
            </a:r>
            <a:r>
              <a:rPr lang="hu-HU" dirty="0" smtClean="0"/>
              <a:t>()</a:t>
            </a:r>
          </a:p>
          <a:p>
            <a:endParaRPr lang="hu-HU" dirty="0"/>
          </a:p>
          <a:p>
            <a:r>
              <a:rPr lang="hu-HU" dirty="0" smtClean="0"/>
              <a:t>DEMO 5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5702" y="64740"/>
            <a:ext cx="1046157" cy="1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Elemek elérése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elem </a:t>
            </a:r>
            <a:r>
              <a:rPr lang="hu-HU" dirty="0" smtClean="0"/>
              <a:t>geometriájának </a:t>
            </a:r>
            <a:r>
              <a:rPr lang="hu-HU" dirty="0"/>
              <a:t>elérése</a:t>
            </a:r>
          </a:p>
          <a:p>
            <a:pPr lvl="1"/>
            <a:r>
              <a:rPr lang="en-US" dirty="0" smtClean="0"/>
              <a:t>.</a:t>
            </a:r>
            <a:r>
              <a:rPr lang="en-US" dirty="0"/>
              <a:t>geometry()</a:t>
            </a:r>
            <a:endParaRPr lang="hu-HU" dirty="0"/>
          </a:p>
          <a:p>
            <a:r>
              <a:rPr lang="hu-HU" dirty="0" smtClean="0"/>
              <a:t>pontgeometria vízszintes (</a:t>
            </a:r>
            <a:r>
              <a:rPr lang="hu-HU" dirty="0" err="1" smtClean="0"/>
              <a:t>x-</a:t>
            </a:r>
            <a:r>
              <a:rPr lang="hu-HU" dirty="0" smtClean="0"/>
              <a:t>) és függőleges (</a:t>
            </a:r>
            <a:r>
              <a:rPr lang="hu-HU" dirty="0" err="1" smtClean="0"/>
              <a:t>y-</a:t>
            </a:r>
            <a:r>
              <a:rPr lang="hu-HU" dirty="0" smtClean="0"/>
              <a:t>) koordinátájának lekérése</a:t>
            </a:r>
          </a:p>
          <a:p>
            <a:pPr lvl="1"/>
            <a:r>
              <a:rPr lang="en-US" dirty="0"/>
              <a:t>.</a:t>
            </a:r>
            <a:r>
              <a:rPr lang="en-US" dirty="0" err="1"/>
              <a:t>asPoint</a:t>
            </a:r>
            <a:r>
              <a:rPr lang="en-US" dirty="0"/>
              <a:t>().x</a:t>
            </a:r>
            <a:r>
              <a:rPr lang="en-US" dirty="0" smtClean="0"/>
              <a:t>()</a:t>
            </a:r>
            <a:r>
              <a:rPr lang="hu-HU" dirty="0" smtClean="0"/>
              <a:t>, </a:t>
            </a:r>
            <a:r>
              <a:rPr lang="en-US" dirty="0" smtClean="0"/>
              <a:t>.</a:t>
            </a:r>
            <a:r>
              <a:rPr lang="en-US" dirty="0" err="1"/>
              <a:t>asPoint</a:t>
            </a:r>
            <a:r>
              <a:rPr lang="en-US" dirty="0" smtClean="0"/>
              <a:t>().</a:t>
            </a:r>
            <a:r>
              <a:rPr lang="hu-HU" dirty="0" smtClean="0"/>
              <a:t>y</a:t>
            </a:r>
            <a:r>
              <a:rPr lang="en-US" dirty="0" smtClean="0"/>
              <a:t>()</a:t>
            </a:r>
            <a:endParaRPr lang="hu-HU" dirty="0" smtClean="0"/>
          </a:p>
          <a:p>
            <a:pPr lvl="1"/>
            <a:r>
              <a:rPr lang="hu-HU" dirty="0" err="1" smtClean="0"/>
              <a:t>EOV-ban</a:t>
            </a:r>
            <a:r>
              <a:rPr lang="hu-HU" dirty="0" smtClean="0"/>
              <a:t> fordítva van!</a:t>
            </a:r>
          </a:p>
          <a:p>
            <a:r>
              <a:rPr lang="hu-HU" dirty="0" smtClean="0"/>
              <a:t>vonalgeometria hosszának lekérése</a:t>
            </a:r>
          </a:p>
          <a:p>
            <a:pPr lvl="1"/>
            <a:r>
              <a:rPr lang="en-US" dirty="0"/>
              <a:t>.length</a:t>
            </a:r>
            <a:r>
              <a:rPr lang="en-US" dirty="0" smtClean="0"/>
              <a:t>()</a:t>
            </a:r>
            <a:endParaRPr lang="hu-HU" dirty="0" smtClean="0"/>
          </a:p>
          <a:p>
            <a:pPr lvl="1"/>
            <a:r>
              <a:rPr lang="hu-HU" dirty="0" smtClean="0"/>
              <a:t>poligonok esetén a kerületet kapjuk</a:t>
            </a:r>
          </a:p>
          <a:p>
            <a:r>
              <a:rPr lang="hu-HU" dirty="0" smtClean="0"/>
              <a:t>poligongeometria területének lekérése</a:t>
            </a:r>
            <a:endParaRPr lang="hu-HU" dirty="0"/>
          </a:p>
          <a:p>
            <a:pPr lvl="1"/>
            <a:r>
              <a:rPr lang="en-US" dirty="0" smtClean="0"/>
              <a:t>.</a:t>
            </a:r>
            <a:r>
              <a:rPr lang="en-US" dirty="0"/>
              <a:t>area</a:t>
            </a:r>
            <a:r>
              <a:rPr lang="en-US" dirty="0" smtClean="0"/>
              <a:t>()</a:t>
            </a:r>
            <a:endParaRPr lang="hu-HU" dirty="0"/>
          </a:p>
          <a:p>
            <a:r>
              <a:rPr lang="hu-HU" dirty="0" smtClean="0"/>
              <a:t>DEMO 6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7956" y="0"/>
            <a:ext cx="1095022" cy="109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Elemek elérése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nem csak olyan vektorok elemein mehetünk végig, ami be van töltve a rétegkezelőbe (tartalomjegyzékbe)</a:t>
            </a:r>
          </a:p>
          <a:p>
            <a:endParaRPr lang="hu-HU" dirty="0"/>
          </a:p>
          <a:p>
            <a:r>
              <a:rPr lang="hu-HU" dirty="0" smtClean="0"/>
              <a:t>DEMO 7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978" y="2009279"/>
            <a:ext cx="6468533" cy="40588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9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Python-konzol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Modulok &gt; Python konzol</a:t>
            </a:r>
          </a:p>
          <a:p>
            <a:r>
              <a:rPr lang="hu-HU" dirty="0" err="1" smtClean="0"/>
              <a:t>Ctrl</a:t>
            </a:r>
            <a:r>
              <a:rPr lang="hu-HU" dirty="0" smtClean="0"/>
              <a:t>+Alt+P gyorsbillentyű</a:t>
            </a:r>
          </a:p>
          <a:p>
            <a:r>
              <a:rPr lang="hu-HU" dirty="0" smtClean="0"/>
              <a:t>gombok</a:t>
            </a:r>
          </a:p>
          <a:p>
            <a:pPr lvl="1"/>
            <a:r>
              <a:rPr lang="hu-HU" dirty="0" smtClean="0"/>
              <a:t>visszajelzési felület törlése</a:t>
            </a:r>
          </a:p>
          <a:p>
            <a:pPr lvl="1"/>
            <a:r>
              <a:rPr lang="hu-HU" dirty="0" smtClean="0"/>
              <a:t>parancsfuttatás (= Enter)</a:t>
            </a:r>
          </a:p>
          <a:p>
            <a:pPr lvl="1"/>
            <a:r>
              <a:rPr lang="hu-HU" dirty="0" smtClean="0"/>
              <a:t>váltás a szerkesztőre</a:t>
            </a:r>
          </a:p>
          <a:p>
            <a:pPr lvl="1"/>
            <a:r>
              <a:rPr lang="hu-HU" dirty="0" smtClean="0"/>
              <a:t>beállítások</a:t>
            </a:r>
          </a:p>
          <a:p>
            <a:pPr lvl="1"/>
            <a:r>
              <a:rPr lang="hu-HU" dirty="0" smtClean="0"/>
              <a:t>súgó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6350" y="1581149"/>
            <a:ext cx="3028950" cy="15049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69" y="2766039"/>
            <a:ext cx="243861" cy="24386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69" y="3173719"/>
            <a:ext cx="243861" cy="24386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24" y="3581398"/>
            <a:ext cx="243861" cy="24386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24" y="3989077"/>
            <a:ext cx="243861" cy="24386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99" y="4396756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Kiválasztás és kiválasztott elemek elérése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réteg összes elemének kiválasztása, kiválasztás megszüntetése</a:t>
            </a:r>
          </a:p>
          <a:p>
            <a:pPr lvl="1"/>
            <a:r>
              <a:rPr lang="en-US" dirty="0"/>
              <a:t>.</a:t>
            </a:r>
            <a:r>
              <a:rPr lang="en-US" dirty="0" err="1" smtClean="0"/>
              <a:t>selectAll</a:t>
            </a:r>
            <a:r>
              <a:rPr lang="en-US" dirty="0" smtClean="0"/>
              <a:t>()</a:t>
            </a:r>
            <a:endParaRPr lang="hu-HU" dirty="0" smtClean="0"/>
          </a:p>
          <a:p>
            <a:pPr lvl="1"/>
            <a:r>
              <a:rPr lang="hu-HU" dirty="0"/>
              <a:t>.</a:t>
            </a:r>
            <a:r>
              <a:rPr lang="hu-HU" dirty="0" err="1"/>
              <a:t>removeSelection</a:t>
            </a:r>
            <a:r>
              <a:rPr lang="hu-HU" dirty="0"/>
              <a:t>()</a:t>
            </a:r>
            <a:endParaRPr lang="hu-HU" dirty="0" smtClean="0"/>
          </a:p>
          <a:p>
            <a:r>
              <a:rPr lang="hu-HU" dirty="0" smtClean="0"/>
              <a:t>kiválasztás </a:t>
            </a:r>
            <a:r>
              <a:rPr lang="hu-HU" dirty="0" err="1" smtClean="0"/>
              <a:t>keresőkifejezéssel</a:t>
            </a:r>
            <a:endParaRPr lang="hu-HU" dirty="0" smtClean="0"/>
          </a:p>
          <a:p>
            <a:pPr lvl="1"/>
            <a:r>
              <a:rPr lang="en-US" dirty="0"/>
              <a:t>.</a:t>
            </a:r>
            <a:r>
              <a:rPr lang="en-US" dirty="0" err="1" smtClean="0"/>
              <a:t>selectByExpression</a:t>
            </a:r>
            <a:r>
              <a:rPr lang="en-US" dirty="0" smtClean="0"/>
              <a:t>(expression</a:t>
            </a:r>
            <a:r>
              <a:rPr lang="hu-HU" dirty="0" smtClean="0"/>
              <a:t>, </a:t>
            </a:r>
            <a:r>
              <a:rPr lang="hu-HU" dirty="0" err="1" smtClean="0"/>
              <a:t>behavior</a:t>
            </a:r>
            <a:r>
              <a:rPr lang="hu-HU" dirty="0" smtClean="0"/>
              <a:t> </a:t>
            </a:r>
            <a:r>
              <a:rPr lang="hu-HU" dirty="0"/>
              <a:t>= </a:t>
            </a:r>
            <a:r>
              <a:rPr lang="hu-HU" dirty="0" err="1"/>
              <a:t>QgsVectorLayer.SetSelection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behavior</a:t>
            </a:r>
            <a:r>
              <a:rPr lang="hu-HU" dirty="0" smtClean="0"/>
              <a:t> paraméter lehetséges értékei: </a:t>
            </a:r>
            <a:r>
              <a:rPr lang="hu-HU" dirty="0" err="1"/>
              <a:t>QgsVectorLayer</a:t>
            </a:r>
            <a:r>
              <a:rPr lang="hu-HU" dirty="0"/>
              <a:t>.</a:t>
            </a:r>
            <a:r>
              <a:rPr lang="en-US" dirty="0" err="1" smtClean="0"/>
              <a:t>SetSelection</a:t>
            </a:r>
            <a:r>
              <a:rPr lang="hu-HU" dirty="0" smtClean="0"/>
              <a:t>, </a:t>
            </a:r>
            <a:r>
              <a:rPr lang="hu-HU" dirty="0" err="1"/>
              <a:t>QgsVectorLayer</a:t>
            </a:r>
            <a:r>
              <a:rPr lang="hu-HU" dirty="0"/>
              <a:t>.</a:t>
            </a:r>
            <a:r>
              <a:rPr lang="en-US" dirty="0" err="1" smtClean="0"/>
              <a:t>AddToSelection</a:t>
            </a:r>
            <a:r>
              <a:rPr lang="hu-HU" dirty="0" smtClean="0"/>
              <a:t>,</a:t>
            </a:r>
            <a:r>
              <a:rPr lang="en-US" dirty="0"/>
              <a:t> </a:t>
            </a:r>
            <a:r>
              <a:rPr lang="hu-HU" dirty="0" err="1"/>
              <a:t>QgsVectorLayer</a:t>
            </a:r>
            <a:r>
              <a:rPr lang="hu-HU" dirty="0"/>
              <a:t>.</a:t>
            </a:r>
            <a:r>
              <a:rPr lang="en-US" dirty="0" err="1" smtClean="0"/>
              <a:t>IntersectSelection</a:t>
            </a:r>
            <a:r>
              <a:rPr lang="hu-HU" dirty="0" smtClean="0"/>
              <a:t>, </a:t>
            </a:r>
            <a:r>
              <a:rPr lang="hu-HU" dirty="0" err="1"/>
              <a:t>QgsVectorLayer</a:t>
            </a:r>
            <a:r>
              <a:rPr lang="hu-HU" dirty="0"/>
              <a:t>.</a:t>
            </a:r>
            <a:r>
              <a:rPr lang="en-US" dirty="0" err="1" smtClean="0"/>
              <a:t>RemoveFromSelection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nem mutatom be</a:t>
            </a:r>
          </a:p>
          <a:p>
            <a:r>
              <a:rPr lang="hu-HU" dirty="0" smtClean="0"/>
              <a:t>adott elem hozzáadása a kijelöléshez</a:t>
            </a:r>
          </a:p>
          <a:p>
            <a:pPr lvl="1"/>
            <a:r>
              <a:rPr lang="hu-HU" dirty="0" smtClean="0"/>
              <a:t>.</a:t>
            </a:r>
            <a:r>
              <a:rPr lang="hu-HU" dirty="0" err="1" smtClean="0"/>
              <a:t>select</a:t>
            </a:r>
            <a:r>
              <a:rPr lang="hu-HU" dirty="0" smtClean="0"/>
              <a:t>(</a:t>
            </a:r>
            <a:r>
              <a:rPr lang="en-US" dirty="0" err="1" smtClean="0"/>
              <a:t>featureId</a:t>
            </a:r>
            <a:r>
              <a:rPr lang="hu-HU" dirty="0" smtClean="0"/>
              <a:t>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6178" y="4875253"/>
            <a:ext cx="860397" cy="860397"/>
          </a:xfrm>
          <a:prstGeom prst="rect">
            <a:avLst/>
          </a:prstGeom>
          <a:ln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8194" y="2223911"/>
            <a:ext cx="860397" cy="860397"/>
          </a:xfrm>
          <a:prstGeom prst="rect">
            <a:avLst/>
          </a:prstGeom>
          <a:ln>
            <a:noFill/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1788" y="3591379"/>
            <a:ext cx="731647" cy="73164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6178" y="1299256"/>
            <a:ext cx="924655" cy="92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1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Kiválasztás és kiválasztott elemek elérése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réteg kiválasztott elemeinek lekérése</a:t>
            </a:r>
          </a:p>
          <a:p>
            <a:pPr lvl="1"/>
            <a:r>
              <a:rPr lang="hu-HU" dirty="0" smtClean="0"/>
              <a:t>.</a:t>
            </a:r>
            <a:r>
              <a:rPr lang="hu-HU" dirty="0" err="1" smtClean="0"/>
              <a:t>selectedFeatures</a:t>
            </a:r>
            <a:r>
              <a:rPr lang="hu-HU" dirty="0"/>
              <a:t>()</a:t>
            </a:r>
          </a:p>
          <a:p>
            <a:r>
              <a:rPr lang="hu-HU" dirty="0"/>
              <a:t>réteg kiválasztott </a:t>
            </a:r>
            <a:r>
              <a:rPr lang="hu-HU" dirty="0" smtClean="0"/>
              <a:t>elemei azonosítóinak </a:t>
            </a:r>
            <a:r>
              <a:rPr lang="hu-HU" dirty="0"/>
              <a:t>lekérése</a:t>
            </a:r>
          </a:p>
          <a:p>
            <a:pPr lvl="1"/>
            <a:r>
              <a:rPr lang="hu-HU" dirty="0" smtClean="0"/>
              <a:t>.</a:t>
            </a:r>
            <a:r>
              <a:rPr lang="hu-HU" dirty="0" err="1"/>
              <a:t>selectedFeatureIds</a:t>
            </a:r>
            <a:r>
              <a:rPr lang="hu-HU" dirty="0"/>
              <a:t>()</a:t>
            </a:r>
          </a:p>
          <a:p>
            <a:pPr lvl="1"/>
            <a:endParaRPr lang="hu-HU" dirty="0"/>
          </a:p>
          <a:p>
            <a:r>
              <a:rPr lang="hu-HU" dirty="0"/>
              <a:t>DEMO </a:t>
            </a:r>
            <a:r>
              <a:rPr lang="hu-HU" dirty="0" smtClean="0"/>
              <a:t>8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0472" y="140305"/>
            <a:ext cx="3401828" cy="29466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0472" y="3214761"/>
            <a:ext cx="3410615" cy="29038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66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8588022" cy="4754563"/>
          </a:xfrm>
        </p:spPr>
        <p:txBody>
          <a:bodyPr/>
          <a:lstStyle/>
          <a:p>
            <a:r>
              <a:rPr lang="hu-HU" dirty="0" smtClean="0"/>
              <a:t>válaszd ki a </a:t>
            </a:r>
            <a:r>
              <a:rPr lang="hu-HU" dirty="0" err="1" smtClean="0"/>
              <a:t>latnivalok</a:t>
            </a:r>
            <a:r>
              <a:rPr lang="hu-HU" dirty="0" smtClean="0"/>
              <a:t> nevű réteg összes elemét</a:t>
            </a:r>
          </a:p>
          <a:p>
            <a:r>
              <a:rPr lang="hu-HU" dirty="0" smtClean="0"/>
              <a:t>lépegess végig a kiválasztott elemeken</a:t>
            </a:r>
          </a:p>
          <a:p>
            <a:pPr lvl="1"/>
            <a:r>
              <a:rPr lang="hu-HU" dirty="0" smtClean="0"/>
              <a:t>ha az adott elem neve ("</a:t>
            </a:r>
            <a:r>
              <a:rPr lang="hu-HU" dirty="0" err="1" smtClean="0"/>
              <a:t>nev</a:t>
            </a:r>
            <a:r>
              <a:rPr lang="hu-HU" dirty="0" smtClean="0"/>
              <a:t>" mező) gerinc,</a:t>
            </a:r>
          </a:p>
          <a:p>
            <a:pPr lvl="1"/>
            <a:r>
              <a:rPr lang="hu-HU" dirty="0" smtClean="0"/>
              <a:t>akkor írd ki beszédes üzenetben az azonosítóját és a két koordinátáját</a:t>
            </a:r>
          </a:p>
          <a:p>
            <a:r>
              <a:rPr lang="hu-HU" dirty="0" smtClean="0"/>
              <a:t>lépegess végig a "</a:t>
            </a:r>
            <a:r>
              <a:rPr lang="hu-HU" dirty="0" err="1" smtClean="0"/>
              <a:t>turatervek</a:t>
            </a:r>
            <a:r>
              <a:rPr lang="hu-HU" dirty="0" smtClean="0"/>
              <a:t>" nevű réteg elemein (a túraterveken)</a:t>
            </a:r>
          </a:p>
          <a:p>
            <a:pPr lvl="1"/>
            <a:r>
              <a:rPr lang="hu-HU" dirty="0" smtClean="0"/>
              <a:t>kérd le az adott túra hosszát, alakítsd km-ré</a:t>
            </a:r>
          </a:p>
          <a:p>
            <a:pPr lvl="1"/>
            <a:r>
              <a:rPr lang="hu-HU" dirty="0" smtClean="0"/>
              <a:t>ha az adott túra hossza 25 km-t meghaladja és </a:t>
            </a:r>
            <a:r>
              <a:rPr lang="hu-HU" dirty="0" err="1" smtClean="0"/>
              <a:t>dzsindzsás</a:t>
            </a:r>
            <a:r>
              <a:rPr lang="hu-HU" dirty="0" smtClean="0"/>
              <a:t>, akkor az azonosítója segítségével tedd kiválasztottá a túrát</a:t>
            </a:r>
          </a:p>
          <a:p>
            <a:pPr lvl="1"/>
            <a:r>
              <a:rPr lang="hu-HU" dirty="0" smtClean="0"/>
              <a:t>erről írj a képernyőre beszédes üzenetet</a:t>
            </a:r>
          </a:p>
          <a:p>
            <a:r>
              <a:rPr lang="hu-HU" dirty="0" smtClean="0"/>
              <a:t>írd a képernyőre, hogy hány ilyen nehéz túrát választottál ki</a:t>
            </a:r>
          </a:p>
          <a:p>
            <a:pPr lvl="1"/>
            <a:r>
              <a:rPr lang="hu-HU" dirty="0" smtClean="0"/>
              <a:t>ehhez kérd le a kiválasztott elemek azonosítóit listaként, és annak hosszát írasd ki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867" y="1422400"/>
            <a:ext cx="2384778" cy="46403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95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Keresőkifejezések</a:t>
            </a:r>
            <a:r>
              <a:rPr lang="hu-HU" dirty="0" smtClean="0"/>
              <a:t> és </a:t>
            </a:r>
            <a:r>
              <a:rPr lang="hu-HU" dirty="0" err="1" smtClean="0"/>
              <a:t>mezőkalkulátor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Attribútum eszköztár &gt; Elemek kiválasztása kifejezéssel…</a:t>
            </a:r>
          </a:p>
          <a:p>
            <a:r>
              <a:rPr lang="hu-HU" dirty="0"/>
              <a:t>Attribútum </a:t>
            </a:r>
            <a:r>
              <a:rPr lang="hu-HU" dirty="0" smtClean="0"/>
              <a:t>eszköztár &gt; Mező kalkulátor megnyitása</a:t>
            </a:r>
          </a:p>
          <a:p>
            <a:r>
              <a:rPr lang="hu-HU" dirty="0" smtClean="0"/>
              <a:t>réteg tulajdonságai &gt; Címkék / Térképtippek</a:t>
            </a:r>
            <a:endParaRPr lang="hu-HU" dirty="0"/>
          </a:p>
          <a:p>
            <a:r>
              <a:rPr lang="hu-HU" dirty="0" smtClean="0"/>
              <a:t>mindenhol használhatunk</a:t>
            </a:r>
          </a:p>
          <a:p>
            <a:pPr lvl="1"/>
            <a:r>
              <a:rPr lang="hu-HU" dirty="0" smtClean="0"/>
              <a:t>számokat, szövegeket,</a:t>
            </a:r>
          </a:p>
          <a:p>
            <a:pPr lvl="1"/>
            <a:r>
              <a:rPr lang="hu-HU" dirty="0" smtClean="0"/>
              <a:t>mezőket,</a:t>
            </a:r>
          </a:p>
          <a:p>
            <a:pPr lvl="1"/>
            <a:r>
              <a:rPr lang="hu-HU" dirty="0" smtClean="0"/>
              <a:t>matematikai és logikai műveleteket</a:t>
            </a:r>
          </a:p>
          <a:p>
            <a:pPr lvl="1"/>
            <a:r>
              <a:rPr lang="hu-HU" dirty="0" smtClean="0"/>
              <a:t>beépített (korábban definiált) függvényeket és</a:t>
            </a:r>
          </a:p>
          <a:p>
            <a:pPr lvl="1"/>
            <a:r>
              <a:rPr lang="hu-HU" dirty="0" smtClean="0"/>
              <a:t>általunk definiált függvényeket</a:t>
            </a:r>
          </a:p>
          <a:p>
            <a:endParaRPr lang="hu-HU" dirty="0" smtClean="0"/>
          </a:p>
          <a:p>
            <a:r>
              <a:rPr lang="hu-HU" dirty="0" smtClean="0"/>
              <a:t>definiáljunk saját függvényt!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1422400"/>
            <a:ext cx="295275" cy="3238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" y="1905000"/>
            <a:ext cx="323850" cy="3048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728" y="78532"/>
            <a:ext cx="1021078" cy="102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Saját függvény definiálása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DEMO 9</a:t>
            </a:r>
          </a:p>
          <a:p>
            <a:pPr lvl="1"/>
            <a:r>
              <a:rPr lang="en-US" dirty="0"/>
              <a:t>UTM-</a:t>
            </a:r>
            <a:r>
              <a:rPr lang="en-US" dirty="0" err="1"/>
              <a:t>zóna</a:t>
            </a:r>
            <a:r>
              <a:rPr lang="en-US" dirty="0"/>
              <a:t> </a:t>
            </a:r>
            <a:r>
              <a:rPr lang="en-US" dirty="0" err="1"/>
              <a:t>meghatározása</a:t>
            </a:r>
            <a:r>
              <a:rPr lang="en-US" dirty="0"/>
              <a:t> a WGS-84 </a:t>
            </a:r>
            <a:r>
              <a:rPr lang="en-US" dirty="0" err="1"/>
              <a:t>szerinti</a:t>
            </a:r>
            <a:r>
              <a:rPr lang="en-US" dirty="0"/>
              <a:t> </a:t>
            </a:r>
            <a:r>
              <a:rPr lang="en-US" dirty="0" err="1"/>
              <a:t>szélesség</a:t>
            </a:r>
            <a:r>
              <a:rPr lang="en-US" dirty="0"/>
              <a:t>/</a:t>
            </a:r>
            <a:r>
              <a:rPr lang="en-US" dirty="0" err="1"/>
              <a:t>hosszúság</a:t>
            </a:r>
            <a:r>
              <a:rPr lang="en-US" dirty="0"/>
              <a:t> </a:t>
            </a:r>
            <a:r>
              <a:rPr lang="en-US" dirty="0" err="1"/>
              <a:t>alapján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9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Saját függvény definiálása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Függvény szerkesztő</a:t>
            </a:r>
          </a:p>
          <a:p>
            <a:r>
              <a:rPr lang="hu-HU" dirty="0" smtClean="0"/>
              <a:t>új .</a:t>
            </a:r>
            <a:r>
              <a:rPr lang="hu-HU" dirty="0" err="1" smtClean="0"/>
              <a:t>py</a:t>
            </a:r>
            <a:r>
              <a:rPr lang="hu-HU" dirty="0" smtClean="0"/>
              <a:t> fájl létrehozása</a:t>
            </a:r>
          </a:p>
          <a:p>
            <a:pPr lvl="1"/>
            <a:r>
              <a:rPr lang="hu-HU" dirty="0" smtClean="0"/>
              <a:t>mindegy a neve, de azért </a:t>
            </a:r>
            <a:r>
              <a:rPr lang="hu-HU" dirty="0" err="1" smtClean="0"/>
              <a:t>legyenvalamennyire</a:t>
            </a:r>
            <a:r>
              <a:rPr lang="hu-HU" dirty="0" smtClean="0"/>
              <a:t> beszédes</a:t>
            </a:r>
          </a:p>
          <a:p>
            <a:pPr lvl="1"/>
            <a:r>
              <a:rPr lang="hu-HU" dirty="0" smtClean="0"/>
              <a:t>egy sablontartalmat kapunk</a:t>
            </a:r>
          </a:p>
          <a:p>
            <a:r>
              <a:rPr lang="hu-HU" dirty="0" smtClean="0"/>
              <a:t>importok az elején</a:t>
            </a:r>
          </a:p>
          <a:p>
            <a:r>
              <a:rPr lang="en-US" dirty="0"/>
              <a:t>@</a:t>
            </a:r>
            <a:r>
              <a:rPr lang="en-US" dirty="0" err="1" smtClean="0"/>
              <a:t>qgsfunction</a:t>
            </a:r>
            <a:r>
              <a:rPr lang="hu-HU" dirty="0" smtClean="0"/>
              <a:t> dekorátor</a:t>
            </a:r>
          </a:p>
          <a:p>
            <a:pPr lvl="1"/>
            <a:r>
              <a:rPr lang="hu-HU" dirty="0" smtClean="0"/>
              <a:t>szabályozza, hogy a függvény mihez férjen hozzá</a:t>
            </a:r>
          </a:p>
          <a:p>
            <a:pPr lvl="1"/>
            <a:r>
              <a:rPr lang="en-US" dirty="0" err="1"/>
              <a:t>usesgeometry</a:t>
            </a:r>
            <a:r>
              <a:rPr lang="en-US" dirty="0"/>
              <a:t> = </a:t>
            </a:r>
            <a:r>
              <a:rPr lang="en-US" dirty="0" smtClean="0"/>
              <a:t>True</a:t>
            </a:r>
            <a:endParaRPr lang="hu-HU" dirty="0" smtClean="0"/>
          </a:p>
          <a:p>
            <a:r>
              <a:rPr lang="hu-HU" dirty="0" smtClean="0"/>
              <a:t>függvény paraméterei</a:t>
            </a:r>
          </a:p>
          <a:p>
            <a:pPr lvl="1"/>
            <a:r>
              <a:rPr lang="hu-HU" dirty="0" smtClean="0"/>
              <a:t>egy vagy több tetszőleges paraméter, majd </a:t>
            </a:r>
            <a:r>
              <a:rPr lang="hu-HU" dirty="0" err="1" smtClean="0"/>
              <a:t>feature</a:t>
            </a:r>
            <a:r>
              <a:rPr lang="hu-HU" dirty="0" smtClean="0"/>
              <a:t>, </a:t>
            </a:r>
            <a:r>
              <a:rPr lang="hu-HU" dirty="0" err="1" smtClean="0"/>
              <a:t>majd</a:t>
            </a:r>
            <a:r>
              <a:rPr lang="hu-HU" dirty="0" smtClean="0"/>
              <a:t> </a:t>
            </a:r>
            <a:r>
              <a:rPr lang="hu-HU" dirty="0" err="1" smtClean="0"/>
              <a:t>parent</a:t>
            </a:r>
            <a:endParaRPr lang="hu-HU" dirty="0" smtClean="0"/>
          </a:p>
          <a:p>
            <a:pPr lvl="1"/>
            <a:r>
              <a:rPr lang="hu-HU" dirty="0" smtClean="0"/>
              <a:t>nekünk most csak a </a:t>
            </a:r>
            <a:r>
              <a:rPr lang="hu-HU" dirty="0" err="1" smtClean="0"/>
              <a:t>feature</a:t>
            </a:r>
            <a:r>
              <a:rPr lang="hu-HU" dirty="0" smtClean="0"/>
              <a:t> fog kelleni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936750"/>
            <a:ext cx="349250" cy="3492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584" y="1366972"/>
            <a:ext cx="4057300" cy="2663162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8442477" y="1519768"/>
            <a:ext cx="752475" cy="2413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Saját függvény definiálása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Függvény szerkesztő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új .</a:t>
            </a:r>
            <a:r>
              <a:rPr lang="hu-HU" dirty="0" err="1" smtClean="0">
                <a:solidFill>
                  <a:srgbClr val="FF0000"/>
                </a:solidFill>
              </a:rPr>
              <a:t>py</a:t>
            </a:r>
            <a:r>
              <a:rPr lang="hu-HU" dirty="0" smtClean="0">
                <a:solidFill>
                  <a:srgbClr val="FF0000"/>
                </a:solidFill>
              </a:rPr>
              <a:t> fájl létrehozása</a:t>
            </a:r>
          </a:p>
          <a:p>
            <a:pPr lvl="1"/>
            <a:r>
              <a:rPr lang="hu-HU" dirty="0" smtClean="0"/>
              <a:t>mindegy a neve, de azért </a:t>
            </a:r>
            <a:r>
              <a:rPr lang="hu-HU" dirty="0" err="1" smtClean="0"/>
              <a:t>legyenvalamennyire</a:t>
            </a:r>
            <a:r>
              <a:rPr lang="hu-HU" dirty="0" smtClean="0"/>
              <a:t> beszédes</a:t>
            </a:r>
          </a:p>
          <a:p>
            <a:pPr lvl="1"/>
            <a:r>
              <a:rPr lang="hu-HU" dirty="0" smtClean="0"/>
              <a:t>egy sablontartalmat kapunk</a:t>
            </a:r>
          </a:p>
          <a:p>
            <a:r>
              <a:rPr lang="hu-HU" dirty="0" smtClean="0"/>
              <a:t>importok az elején</a:t>
            </a:r>
          </a:p>
          <a:p>
            <a:r>
              <a:rPr lang="en-US" dirty="0"/>
              <a:t>@</a:t>
            </a:r>
            <a:r>
              <a:rPr lang="en-US" dirty="0" err="1" smtClean="0"/>
              <a:t>qgsfunction</a:t>
            </a:r>
            <a:r>
              <a:rPr lang="hu-HU" dirty="0" smtClean="0"/>
              <a:t> dekorátor</a:t>
            </a:r>
          </a:p>
          <a:p>
            <a:pPr lvl="1"/>
            <a:r>
              <a:rPr lang="hu-HU" dirty="0" smtClean="0"/>
              <a:t>szabályozza, hogy a függvény mihez férjen hozzá</a:t>
            </a:r>
          </a:p>
          <a:p>
            <a:pPr lvl="1"/>
            <a:r>
              <a:rPr lang="en-US" dirty="0" err="1"/>
              <a:t>usesgeometry</a:t>
            </a:r>
            <a:r>
              <a:rPr lang="en-US" dirty="0"/>
              <a:t> = </a:t>
            </a:r>
            <a:r>
              <a:rPr lang="en-US" dirty="0" smtClean="0"/>
              <a:t>True</a:t>
            </a:r>
            <a:endParaRPr lang="hu-HU" dirty="0" smtClean="0"/>
          </a:p>
          <a:p>
            <a:r>
              <a:rPr lang="hu-HU" dirty="0" smtClean="0"/>
              <a:t>függvény paraméterei</a:t>
            </a:r>
          </a:p>
          <a:p>
            <a:pPr lvl="1"/>
            <a:r>
              <a:rPr lang="hu-HU" dirty="0" smtClean="0"/>
              <a:t>egy vagy több tetszőleges paraméter, majd </a:t>
            </a:r>
            <a:r>
              <a:rPr lang="hu-HU" dirty="0" err="1" smtClean="0"/>
              <a:t>feature</a:t>
            </a:r>
            <a:r>
              <a:rPr lang="hu-HU" dirty="0" smtClean="0"/>
              <a:t>, </a:t>
            </a:r>
            <a:r>
              <a:rPr lang="hu-HU" dirty="0" err="1" smtClean="0"/>
              <a:t>majd</a:t>
            </a:r>
            <a:r>
              <a:rPr lang="hu-HU" dirty="0" smtClean="0"/>
              <a:t> </a:t>
            </a:r>
            <a:r>
              <a:rPr lang="hu-HU" dirty="0" err="1" smtClean="0"/>
              <a:t>parent</a:t>
            </a:r>
            <a:endParaRPr lang="hu-HU" dirty="0" smtClean="0"/>
          </a:p>
          <a:p>
            <a:pPr lvl="1"/>
            <a:r>
              <a:rPr lang="hu-HU" dirty="0" smtClean="0"/>
              <a:t>nekünk most csak a </a:t>
            </a:r>
            <a:r>
              <a:rPr lang="hu-HU" dirty="0" err="1" smtClean="0"/>
              <a:t>feature</a:t>
            </a:r>
            <a:r>
              <a:rPr lang="hu-HU" dirty="0" smtClean="0"/>
              <a:t> fog kelleni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936750"/>
            <a:ext cx="349250" cy="3492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584" y="1366972"/>
            <a:ext cx="4057300" cy="2663162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8071555" y="3544711"/>
            <a:ext cx="270934" cy="2662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Saját függvény definiálása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Függvény szerkesztő</a:t>
            </a:r>
          </a:p>
          <a:p>
            <a:r>
              <a:rPr lang="hu-HU" dirty="0" smtClean="0"/>
              <a:t>új .</a:t>
            </a:r>
            <a:r>
              <a:rPr lang="hu-HU" dirty="0" err="1" smtClean="0"/>
              <a:t>py</a:t>
            </a:r>
            <a:r>
              <a:rPr lang="hu-HU" dirty="0" smtClean="0"/>
              <a:t> fájl létrehozása</a:t>
            </a:r>
          </a:p>
          <a:p>
            <a:pPr lvl="1"/>
            <a:r>
              <a:rPr lang="hu-HU" dirty="0" smtClean="0"/>
              <a:t>mindegy a neve, de azért </a:t>
            </a:r>
            <a:r>
              <a:rPr lang="hu-HU" dirty="0" err="1" smtClean="0"/>
              <a:t>legyenvalamennyire</a:t>
            </a:r>
            <a:r>
              <a:rPr lang="hu-HU" dirty="0" smtClean="0"/>
              <a:t> beszédes</a:t>
            </a:r>
          </a:p>
          <a:p>
            <a:pPr lvl="1"/>
            <a:r>
              <a:rPr lang="hu-HU" dirty="0" smtClean="0"/>
              <a:t>egy sablontartalmat kapunk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importok az elején</a:t>
            </a:r>
          </a:p>
          <a:p>
            <a:r>
              <a:rPr lang="en-US" dirty="0"/>
              <a:t>@</a:t>
            </a:r>
            <a:r>
              <a:rPr lang="en-US" dirty="0" err="1" smtClean="0"/>
              <a:t>qgsfunction</a:t>
            </a:r>
            <a:r>
              <a:rPr lang="hu-HU" dirty="0" smtClean="0"/>
              <a:t> dekorátor</a:t>
            </a:r>
          </a:p>
          <a:p>
            <a:pPr lvl="1"/>
            <a:r>
              <a:rPr lang="hu-HU" dirty="0" smtClean="0"/>
              <a:t>szabályozza, hogy a függvény mihez férjen hozzá</a:t>
            </a:r>
          </a:p>
          <a:p>
            <a:pPr lvl="1"/>
            <a:r>
              <a:rPr lang="en-US" dirty="0" err="1"/>
              <a:t>usesgeometry</a:t>
            </a:r>
            <a:r>
              <a:rPr lang="en-US" dirty="0"/>
              <a:t> = </a:t>
            </a:r>
            <a:r>
              <a:rPr lang="en-US" dirty="0" smtClean="0"/>
              <a:t>True</a:t>
            </a:r>
            <a:endParaRPr lang="hu-HU" dirty="0" smtClean="0"/>
          </a:p>
          <a:p>
            <a:r>
              <a:rPr lang="hu-HU" dirty="0" smtClean="0"/>
              <a:t>függvény paraméterei</a:t>
            </a:r>
          </a:p>
          <a:p>
            <a:pPr lvl="1"/>
            <a:r>
              <a:rPr lang="hu-HU" dirty="0" smtClean="0"/>
              <a:t>egy vagy több tetszőleges paraméter, majd </a:t>
            </a:r>
            <a:r>
              <a:rPr lang="hu-HU" dirty="0" err="1" smtClean="0"/>
              <a:t>feature</a:t>
            </a:r>
            <a:r>
              <a:rPr lang="hu-HU" dirty="0" smtClean="0"/>
              <a:t>, </a:t>
            </a:r>
            <a:r>
              <a:rPr lang="hu-HU" dirty="0" err="1" smtClean="0"/>
              <a:t>majd</a:t>
            </a:r>
            <a:r>
              <a:rPr lang="hu-HU" dirty="0" smtClean="0"/>
              <a:t> </a:t>
            </a:r>
            <a:r>
              <a:rPr lang="hu-HU" dirty="0" err="1" smtClean="0"/>
              <a:t>parent</a:t>
            </a:r>
            <a:endParaRPr lang="hu-HU" dirty="0" smtClean="0"/>
          </a:p>
          <a:p>
            <a:pPr lvl="1"/>
            <a:r>
              <a:rPr lang="hu-HU" dirty="0" smtClean="0"/>
              <a:t>nekünk most csak a </a:t>
            </a:r>
            <a:r>
              <a:rPr lang="hu-HU" dirty="0" err="1" smtClean="0"/>
              <a:t>feature</a:t>
            </a:r>
            <a:r>
              <a:rPr lang="hu-HU" dirty="0" smtClean="0"/>
              <a:t> fog kelleni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936750"/>
            <a:ext cx="349250" cy="3492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584" y="1366972"/>
            <a:ext cx="4057300" cy="2663162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 flipV="1">
            <a:off x="9155288" y="1761067"/>
            <a:ext cx="2020711" cy="17568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0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Saját függvény definiálása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Függvény szerkesztő</a:t>
            </a:r>
          </a:p>
          <a:p>
            <a:r>
              <a:rPr lang="hu-HU" dirty="0" smtClean="0"/>
              <a:t>új .</a:t>
            </a:r>
            <a:r>
              <a:rPr lang="hu-HU" dirty="0" err="1" smtClean="0"/>
              <a:t>py</a:t>
            </a:r>
            <a:r>
              <a:rPr lang="hu-HU" dirty="0" smtClean="0"/>
              <a:t> fájl létrehozása</a:t>
            </a:r>
          </a:p>
          <a:p>
            <a:pPr lvl="1"/>
            <a:r>
              <a:rPr lang="hu-HU" dirty="0" smtClean="0"/>
              <a:t>mindegy a neve, de azért </a:t>
            </a:r>
            <a:r>
              <a:rPr lang="hu-HU" dirty="0" err="1" smtClean="0"/>
              <a:t>legyenvalamennyire</a:t>
            </a:r>
            <a:r>
              <a:rPr lang="hu-HU" dirty="0" smtClean="0"/>
              <a:t> beszédes</a:t>
            </a:r>
          </a:p>
          <a:p>
            <a:pPr lvl="1"/>
            <a:r>
              <a:rPr lang="hu-HU" dirty="0" smtClean="0"/>
              <a:t>egy sablontartalmat kapunk</a:t>
            </a:r>
          </a:p>
          <a:p>
            <a:r>
              <a:rPr lang="hu-HU" dirty="0" smtClean="0"/>
              <a:t>importok az elején</a:t>
            </a:r>
          </a:p>
          <a:p>
            <a:r>
              <a:rPr lang="en-US" dirty="0">
                <a:solidFill>
                  <a:srgbClr val="FF0000"/>
                </a:solidFill>
              </a:rPr>
              <a:t>@</a:t>
            </a:r>
            <a:r>
              <a:rPr lang="en-US" dirty="0" err="1" smtClean="0">
                <a:solidFill>
                  <a:srgbClr val="FF0000"/>
                </a:solidFill>
              </a:rPr>
              <a:t>qgsfunction</a:t>
            </a:r>
            <a:r>
              <a:rPr lang="hu-HU" dirty="0" smtClean="0">
                <a:solidFill>
                  <a:srgbClr val="FF0000"/>
                </a:solidFill>
              </a:rPr>
              <a:t> dekorátor</a:t>
            </a:r>
          </a:p>
          <a:p>
            <a:pPr lvl="1"/>
            <a:r>
              <a:rPr lang="hu-HU" dirty="0" smtClean="0"/>
              <a:t>szabályozza, hogy a függvény mihez férjen hozzá</a:t>
            </a:r>
          </a:p>
          <a:p>
            <a:pPr lvl="1"/>
            <a:r>
              <a:rPr lang="en-US" dirty="0" err="1"/>
              <a:t>usesgeometry</a:t>
            </a:r>
            <a:r>
              <a:rPr lang="en-US" dirty="0"/>
              <a:t> = </a:t>
            </a:r>
            <a:r>
              <a:rPr lang="en-US" dirty="0" smtClean="0"/>
              <a:t>True</a:t>
            </a:r>
            <a:endParaRPr lang="hu-HU" dirty="0" smtClean="0"/>
          </a:p>
          <a:p>
            <a:r>
              <a:rPr lang="hu-HU" dirty="0" smtClean="0"/>
              <a:t>függvény paraméterei</a:t>
            </a:r>
          </a:p>
          <a:p>
            <a:pPr lvl="1"/>
            <a:r>
              <a:rPr lang="hu-HU" dirty="0" smtClean="0"/>
              <a:t>egy vagy több tetszőleges paraméter, majd </a:t>
            </a:r>
            <a:r>
              <a:rPr lang="hu-HU" dirty="0" err="1" smtClean="0"/>
              <a:t>feature</a:t>
            </a:r>
            <a:r>
              <a:rPr lang="hu-HU" dirty="0" smtClean="0"/>
              <a:t>, </a:t>
            </a:r>
            <a:r>
              <a:rPr lang="hu-HU" dirty="0" err="1" smtClean="0"/>
              <a:t>majd</a:t>
            </a:r>
            <a:r>
              <a:rPr lang="hu-HU" dirty="0" smtClean="0"/>
              <a:t> </a:t>
            </a:r>
            <a:r>
              <a:rPr lang="hu-HU" dirty="0" err="1" smtClean="0"/>
              <a:t>parent</a:t>
            </a:r>
            <a:endParaRPr lang="hu-HU" dirty="0" smtClean="0"/>
          </a:p>
          <a:p>
            <a:pPr lvl="1"/>
            <a:r>
              <a:rPr lang="hu-HU" dirty="0" smtClean="0"/>
              <a:t>nekünk most csak a </a:t>
            </a:r>
            <a:r>
              <a:rPr lang="hu-HU" dirty="0" err="1" smtClean="0"/>
              <a:t>feature</a:t>
            </a:r>
            <a:r>
              <a:rPr lang="hu-HU" dirty="0" smtClean="0"/>
              <a:t> fog kelleni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936750"/>
            <a:ext cx="349250" cy="3492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584" y="1366972"/>
            <a:ext cx="4057300" cy="2663162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 flipV="1">
            <a:off x="9155288" y="2043292"/>
            <a:ext cx="2020711" cy="1354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Saját függvény definiálása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Függvény szerkesztő</a:t>
            </a:r>
          </a:p>
          <a:p>
            <a:r>
              <a:rPr lang="hu-HU" dirty="0" smtClean="0"/>
              <a:t>új .</a:t>
            </a:r>
            <a:r>
              <a:rPr lang="hu-HU" dirty="0" err="1" smtClean="0"/>
              <a:t>py</a:t>
            </a:r>
            <a:r>
              <a:rPr lang="hu-HU" dirty="0" smtClean="0"/>
              <a:t> fájl létrehozása</a:t>
            </a:r>
          </a:p>
          <a:p>
            <a:pPr lvl="1"/>
            <a:r>
              <a:rPr lang="hu-HU" dirty="0" smtClean="0"/>
              <a:t>mindegy a neve, de azért </a:t>
            </a:r>
            <a:r>
              <a:rPr lang="hu-HU" dirty="0" err="1" smtClean="0"/>
              <a:t>legyenvalamennyire</a:t>
            </a:r>
            <a:r>
              <a:rPr lang="hu-HU" dirty="0" smtClean="0"/>
              <a:t> beszédes</a:t>
            </a:r>
          </a:p>
          <a:p>
            <a:pPr lvl="1"/>
            <a:r>
              <a:rPr lang="hu-HU" dirty="0" smtClean="0"/>
              <a:t>egy sablontartalmat kapunk</a:t>
            </a:r>
          </a:p>
          <a:p>
            <a:r>
              <a:rPr lang="hu-HU" dirty="0" smtClean="0"/>
              <a:t>importok az elején</a:t>
            </a:r>
          </a:p>
          <a:p>
            <a:r>
              <a:rPr lang="en-US" dirty="0"/>
              <a:t>@</a:t>
            </a:r>
            <a:r>
              <a:rPr lang="en-US" dirty="0" err="1" smtClean="0"/>
              <a:t>qgsfunction</a:t>
            </a:r>
            <a:r>
              <a:rPr lang="hu-HU" dirty="0" smtClean="0"/>
              <a:t> dekorátor</a:t>
            </a:r>
          </a:p>
          <a:p>
            <a:pPr lvl="1"/>
            <a:r>
              <a:rPr lang="hu-HU" dirty="0" smtClean="0"/>
              <a:t>szabályozza, hogy a függvény mihez férjen hozzá</a:t>
            </a:r>
          </a:p>
          <a:p>
            <a:pPr lvl="1"/>
            <a:r>
              <a:rPr lang="en-US" dirty="0" err="1"/>
              <a:t>usesgeometry</a:t>
            </a:r>
            <a:r>
              <a:rPr lang="en-US" dirty="0"/>
              <a:t> = </a:t>
            </a:r>
            <a:r>
              <a:rPr lang="en-US" dirty="0" smtClean="0"/>
              <a:t>True</a:t>
            </a:r>
            <a:endParaRPr lang="hu-HU" dirty="0" smtClean="0"/>
          </a:p>
          <a:p>
            <a:r>
              <a:rPr lang="hu-HU" dirty="0" smtClean="0">
                <a:solidFill>
                  <a:srgbClr val="FF0000"/>
                </a:solidFill>
              </a:rPr>
              <a:t>függvény paraméterei</a:t>
            </a:r>
          </a:p>
          <a:p>
            <a:pPr lvl="1"/>
            <a:r>
              <a:rPr lang="hu-HU" dirty="0" smtClean="0"/>
              <a:t>egy vagy több tetszőleges paraméter, majd </a:t>
            </a:r>
            <a:r>
              <a:rPr lang="hu-HU" dirty="0" err="1" smtClean="0"/>
              <a:t>feature</a:t>
            </a:r>
            <a:r>
              <a:rPr lang="hu-HU" dirty="0" smtClean="0"/>
              <a:t>, </a:t>
            </a:r>
            <a:r>
              <a:rPr lang="hu-HU" dirty="0" err="1" smtClean="0"/>
              <a:t>majd</a:t>
            </a:r>
            <a:r>
              <a:rPr lang="hu-HU" dirty="0" smtClean="0"/>
              <a:t> </a:t>
            </a:r>
            <a:r>
              <a:rPr lang="hu-HU" dirty="0" err="1" smtClean="0"/>
              <a:t>parent</a:t>
            </a:r>
            <a:endParaRPr lang="hu-HU" dirty="0" smtClean="0"/>
          </a:p>
          <a:p>
            <a:pPr lvl="1"/>
            <a:r>
              <a:rPr lang="hu-HU" dirty="0" smtClean="0"/>
              <a:t>nekünk most csak a </a:t>
            </a:r>
            <a:r>
              <a:rPr lang="hu-HU" dirty="0" err="1" smtClean="0"/>
              <a:t>feature</a:t>
            </a:r>
            <a:r>
              <a:rPr lang="hu-HU" dirty="0" smtClean="0"/>
              <a:t> fog kelleni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936750"/>
            <a:ext cx="349250" cy="3492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584" y="1366972"/>
            <a:ext cx="4057300" cy="2663162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 flipV="1">
            <a:off x="9155288" y="2131020"/>
            <a:ext cx="2020711" cy="1549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Python-konzol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automatikus kiegészítés (gépeléskor magától, vagy </a:t>
            </a:r>
            <a:r>
              <a:rPr lang="en-US" dirty="0" err="1" smtClean="0"/>
              <a:t>Ctrl+Alt</a:t>
            </a:r>
            <a:r>
              <a:rPr lang="en-US" dirty="0" smtClean="0"/>
              <a:t>+</a:t>
            </a:r>
            <a:r>
              <a:rPr lang="hu-HU" dirty="0" smtClean="0"/>
              <a:t>szóköz)</a:t>
            </a:r>
          </a:p>
          <a:p>
            <a:pPr lvl="1"/>
            <a:r>
              <a:rPr lang="hu-HU" dirty="0" smtClean="0"/>
              <a:t>alap </a:t>
            </a:r>
            <a:r>
              <a:rPr lang="en-US" dirty="0" smtClean="0"/>
              <a:t>Python</a:t>
            </a:r>
            <a:endParaRPr lang="en-US" dirty="0"/>
          </a:p>
          <a:p>
            <a:pPr lvl="1"/>
            <a:r>
              <a:rPr lang="en-US" dirty="0" err="1"/>
              <a:t>PyQGIS</a:t>
            </a:r>
            <a:endParaRPr lang="en-US" dirty="0"/>
          </a:p>
          <a:p>
            <a:pPr lvl="1"/>
            <a:r>
              <a:rPr lang="en-US" dirty="0"/>
              <a:t>PyQt5</a:t>
            </a:r>
          </a:p>
          <a:p>
            <a:pPr lvl="1"/>
            <a:r>
              <a:rPr lang="en-US" dirty="0"/>
              <a:t>QScintilla2</a:t>
            </a:r>
          </a:p>
          <a:p>
            <a:pPr lvl="1"/>
            <a:r>
              <a:rPr lang="en-US" dirty="0" err="1" smtClean="0"/>
              <a:t>osgeo-gdal-ogr</a:t>
            </a:r>
            <a:endParaRPr lang="hu-HU" dirty="0" smtClean="0"/>
          </a:p>
          <a:p>
            <a:r>
              <a:rPr lang="hu-HU" dirty="0" smtClean="0"/>
              <a:t>kódelőzményekre emlékszik, föl-le nyilak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Saját függvény </a:t>
            </a:r>
            <a:r>
              <a:rPr lang="hu-HU" dirty="0" smtClean="0"/>
              <a:t>definiálása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781021" cy="4754563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másoljuk be a Python-kódot</a:t>
            </a:r>
          </a:p>
          <a:p>
            <a:r>
              <a:rPr lang="hu-HU" dirty="0" smtClean="0"/>
              <a:t>mentsük</a:t>
            </a:r>
          </a:p>
          <a:p>
            <a:r>
              <a:rPr lang="hu-HU" dirty="0" smtClean="0"/>
              <a:t>innentől a </a:t>
            </a:r>
            <a:r>
              <a:rPr lang="hu-HU" dirty="0" err="1" smtClean="0"/>
              <a:t>Custom</a:t>
            </a:r>
            <a:r>
              <a:rPr lang="hu-HU" dirty="0" smtClean="0"/>
              <a:t> blokkban megtaláljuk a függvényünket</a:t>
            </a:r>
          </a:p>
          <a:p>
            <a:pPr lvl="1"/>
            <a:r>
              <a:rPr lang="hu-HU" dirty="0" smtClean="0"/>
              <a:t>mindegy, hogy hol hoztuk létre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584" y="1366972"/>
            <a:ext cx="4057300" cy="26574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églalap 9"/>
          <p:cNvSpPr/>
          <p:nvPr/>
        </p:nvSpPr>
        <p:spPr>
          <a:xfrm flipV="1">
            <a:off x="9155288" y="1761066"/>
            <a:ext cx="2743201" cy="15691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Saját függvény </a:t>
            </a:r>
            <a:r>
              <a:rPr lang="hu-HU" dirty="0" smtClean="0"/>
              <a:t>definiálása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781021" cy="4754563"/>
          </a:xfrm>
        </p:spPr>
        <p:txBody>
          <a:bodyPr/>
          <a:lstStyle/>
          <a:p>
            <a:r>
              <a:rPr lang="hu-HU" dirty="0" smtClean="0"/>
              <a:t>másoljuk be a Python-kódot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mentsük</a:t>
            </a:r>
          </a:p>
          <a:p>
            <a:r>
              <a:rPr lang="hu-HU" dirty="0" smtClean="0"/>
              <a:t>innentől a </a:t>
            </a:r>
            <a:r>
              <a:rPr lang="hu-HU" dirty="0" err="1" smtClean="0"/>
              <a:t>Custom</a:t>
            </a:r>
            <a:r>
              <a:rPr lang="hu-HU" dirty="0" smtClean="0"/>
              <a:t> blokkban megtaláljuk a függvényünket</a:t>
            </a:r>
          </a:p>
          <a:p>
            <a:pPr lvl="1"/>
            <a:r>
              <a:rPr lang="hu-HU" dirty="0" smtClean="0"/>
              <a:t>mindegy, hogy hol hoztuk létre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2584" y="1366972"/>
            <a:ext cx="4057300" cy="26574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églalap 9"/>
          <p:cNvSpPr/>
          <p:nvPr/>
        </p:nvSpPr>
        <p:spPr>
          <a:xfrm>
            <a:off x="10713154" y="3474393"/>
            <a:ext cx="1230489" cy="1832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Saját függvény </a:t>
            </a:r>
            <a:r>
              <a:rPr lang="hu-HU" dirty="0" smtClean="0"/>
              <a:t>definiálása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781021" cy="4754563"/>
          </a:xfrm>
        </p:spPr>
        <p:txBody>
          <a:bodyPr/>
          <a:lstStyle/>
          <a:p>
            <a:r>
              <a:rPr lang="hu-HU" dirty="0" smtClean="0"/>
              <a:t>másoljuk be a Python-kódot</a:t>
            </a:r>
          </a:p>
          <a:p>
            <a:r>
              <a:rPr lang="hu-HU" dirty="0" smtClean="0"/>
              <a:t>mentsük</a:t>
            </a:r>
          </a:p>
          <a:p>
            <a:r>
              <a:rPr lang="hu-HU" dirty="0" smtClean="0"/>
              <a:t>innentől a </a:t>
            </a:r>
            <a:r>
              <a:rPr lang="hu-HU" dirty="0" err="1" smtClean="0"/>
              <a:t>Custom</a:t>
            </a:r>
            <a:r>
              <a:rPr lang="hu-HU" dirty="0" smtClean="0"/>
              <a:t> blokkban megtaláljuk a függvényünket</a:t>
            </a:r>
          </a:p>
          <a:p>
            <a:pPr lvl="1"/>
            <a:r>
              <a:rPr lang="hu-HU" dirty="0" smtClean="0"/>
              <a:t>mindegy, hogy hol hoztuk létre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924" y="1384833"/>
            <a:ext cx="5441809" cy="36396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églalap 9"/>
          <p:cNvSpPr/>
          <p:nvPr/>
        </p:nvSpPr>
        <p:spPr>
          <a:xfrm>
            <a:off x="10123311" y="2074571"/>
            <a:ext cx="1831622" cy="2283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églalap 8"/>
          <p:cNvSpPr/>
          <p:nvPr/>
        </p:nvSpPr>
        <p:spPr>
          <a:xfrm>
            <a:off x="6644722" y="1870859"/>
            <a:ext cx="1201056" cy="20371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églalap 10"/>
          <p:cNvSpPr/>
          <p:nvPr/>
        </p:nvSpPr>
        <p:spPr>
          <a:xfrm>
            <a:off x="6644722" y="1424472"/>
            <a:ext cx="467278" cy="1950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Saját függvény </a:t>
            </a:r>
            <a:r>
              <a:rPr lang="hu-HU" dirty="0" smtClean="0"/>
              <a:t>használata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781021" cy="4754563"/>
          </a:xfrm>
        </p:spPr>
        <p:txBody>
          <a:bodyPr/>
          <a:lstStyle/>
          <a:p>
            <a:r>
              <a:rPr lang="hu-HU" dirty="0" smtClean="0"/>
              <a:t>DEMO 10</a:t>
            </a:r>
          </a:p>
          <a:p>
            <a:pPr lvl="1"/>
            <a:r>
              <a:rPr lang="hu-HU" dirty="0" smtClean="0"/>
              <a:t>nagyvarosok_</a:t>
            </a:r>
            <a:r>
              <a:rPr lang="hu-HU" dirty="0" err="1" smtClean="0"/>
              <a:t>wgs</a:t>
            </a:r>
            <a:r>
              <a:rPr lang="hu-HU" dirty="0" smtClean="0"/>
              <a:t> réteget kijelöljük</a:t>
            </a:r>
          </a:p>
          <a:p>
            <a:pPr lvl="1"/>
            <a:r>
              <a:rPr lang="hu-HU" dirty="0" smtClean="0"/>
              <a:t>függvény használata elemkiválasztáshoz</a:t>
            </a:r>
          </a:p>
          <a:p>
            <a:pPr lvl="1"/>
            <a:r>
              <a:rPr lang="hu-HU" dirty="0"/>
              <a:t>függvény </a:t>
            </a:r>
            <a:r>
              <a:rPr lang="hu-HU" dirty="0" smtClean="0"/>
              <a:t>használata új szövegmező számításához</a:t>
            </a:r>
          </a:p>
          <a:p>
            <a:pPr lvl="1"/>
            <a:r>
              <a:rPr lang="hu-HU" dirty="0"/>
              <a:t>függvény </a:t>
            </a:r>
            <a:r>
              <a:rPr lang="hu-HU" dirty="0" smtClean="0"/>
              <a:t>használata címke képzéséhez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6998" y="4662311"/>
            <a:ext cx="2301902" cy="14956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550" y="4662311"/>
            <a:ext cx="5712380" cy="14956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77"/>
          <a:stretch/>
        </p:blipFill>
        <p:spPr>
          <a:xfrm>
            <a:off x="6378551" y="124178"/>
            <a:ext cx="5712380" cy="44287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6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nyisd meg a </a:t>
            </a:r>
            <a:r>
              <a:rPr lang="hu-HU" dirty="0" err="1" smtClean="0"/>
              <a:t>mezőkalkulátort</a:t>
            </a:r>
            <a:r>
              <a:rPr lang="hu-HU" dirty="0" smtClean="0"/>
              <a:t>, hozzál létre egy új .</a:t>
            </a:r>
            <a:r>
              <a:rPr lang="hu-HU" dirty="0" err="1" smtClean="0"/>
              <a:t>py-fájl</a:t>
            </a:r>
            <a:r>
              <a:rPr lang="hu-HU" dirty="0" smtClean="0"/>
              <a:t>, benne egy saját függvénnyel, mely majd hozzáfér a geometriához</a:t>
            </a:r>
          </a:p>
          <a:p>
            <a:r>
              <a:rPr lang="hu-HU" dirty="0" smtClean="0"/>
              <a:t>a függvény a vízszintes és függőleges koordináta alapján döntse el, hogy az </a:t>
            </a:r>
            <a:r>
              <a:rPr lang="hu-HU" dirty="0" err="1" smtClean="0"/>
              <a:t>EOV-koordináták</a:t>
            </a:r>
            <a:r>
              <a:rPr lang="hu-HU" dirty="0" smtClean="0"/>
              <a:t> megfelelőek-e (vagyis a megfelelő </a:t>
            </a:r>
            <a:r>
              <a:rPr lang="hu-HU" dirty="0" err="1" smtClean="0"/>
              <a:t>síknegyedbe</a:t>
            </a:r>
            <a:r>
              <a:rPr lang="hu-HU" dirty="0" smtClean="0"/>
              <a:t> esik-e a pont)</a:t>
            </a:r>
          </a:p>
          <a:p>
            <a:pPr lvl="1"/>
            <a:r>
              <a:rPr lang="hu-HU" dirty="0" smtClean="0"/>
              <a:t>vagyis az függőleges koordináta 400 e-nél kisebb-e</a:t>
            </a:r>
          </a:p>
          <a:p>
            <a:pPr lvl="1"/>
            <a:r>
              <a:rPr lang="hu-HU" dirty="0" smtClean="0"/>
              <a:t>és a vízszintes koordináta 400e-nél nagyobb-e</a:t>
            </a:r>
          </a:p>
          <a:p>
            <a:pPr lvl="1"/>
            <a:r>
              <a:rPr lang="hu-HU" dirty="0" smtClean="0"/>
              <a:t>a függvény logikai értéket adjon vissza</a:t>
            </a:r>
          </a:p>
          <a:p>
            <a:r>
              <a:rPr lang="hu-HU" dirty="0" smtClean="0"/>
              <a:t>hozz létre a "</a:t>
            </a:r>
            <a:r>
              <a:rPr lang="hu-HU" dirty="0" err="1" smtClean="0"/>
              <a:t>latnivalok</a:t>
            </a:r>
            <a:r>
              <a:rPr lang="hu-HU" dirty="0" smtClean="0"/>
              <a:t>" nevű rétegben egy új logikai mezőt</a:t>
            </a:r>
          </a:p>
          <a:p>
            <a:pPr lvl="1"/>
            <a:r>
              <a:rPr lang="hu-HU" dirty="0" smtClean="0"/>
              <a:t>amelyet a saját függvénnyel számítasz ki</a:t>
            </a:r>
          </a:p>
          <a:p>
            <a:pPr lvl="1"/>
            <a:r>
              <a:rPr lang="hu-HU" dirty="0" smtClean="0"/>
              <a:t>színezd a pontokat e logikai mező alapján</a:t>
            </a:r>
          </a:p>
          <a:p>
            <a:r>
              <a:rPr lang="hu-HU" dirty="0" smtClean="0"/>
              <a:t>válaszd ki </a:t>
            </a:r>
            <a:r>
              <a:rPr lang="hu-HU" dirty="0" err="1" smtClean="0"/>
              <a:t>keresőkifejezéssel</a:t>
            </a:r>
            <a:r>
              <a:rPr lang="hu-HU" dirty="0" smtClean="0"/>
              <a:t> a nem jó </a:t>
            </a:r>
            <a:r>
              <a:rPr lang="hu-HU" dirty="0" err="1" smtClean="0"/>
              <a:t>síknegyedbe</a:t>
            </a:r>
            <a:r>
              <a:rPr lang="hu-HU" dirty="0" smtClean="0"/>
              <a:t> eső pontokat</a:t>
            </a:r>
          </a:p>
          <a:p>
            <a:pPr lvl="1"/>
            <a:r>
              <a:rPr lang="hu-HU" dirty="0" smtClean="0"/>
              <a:t>ehhez a saját függvényt használd (ne az új oszlopot)!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182" y="3276600"/>
            <a:ext cx="3570505" cy="27574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05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kérdések?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Python-szerkesztő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konzolhoz hasonlít</a:t>
            </a:r>
          </a:p>
          <a:p>
            <a:r>
              <a:rPr lang="hu-HU" dirty="0" smtClean="0"/>
              <a:t>de kicsit több lehetőség</a:t>
            </a:r>
          </a:p>
          <a:p>
            <a:pPr lvl="1"/>
            <a:r>
              <a:rPr lang="hu-HU" dirty="0" smtClean="0"/>
              <a:t>.</a:t>
            </a:r>
            <a:r>
              <a:rPr lang="hu-HU" dirty="0" err="1" smtClean="0"/>
              <a:t>py</a:t>
            </a:r>
            <a:r>
              <a:rPr lang="hu-HU" dirty="0" smtClean="0"/>
              <a:t> fájlok szerkesztése, mentése</a:t>
            </a:r>
          </a:p>
          <a:p>
            <a:pPr lvl="1"/>
            <a:r>
              <a:rPr lang="hu-HU" dirty="0" err="1" smtClean="0"/>
              <a:t>kommentelés</a:t>
            </a:r>
            <a:endParaRPr lang="hu-HU" dirty="0" smtClean="0"/>
          </a:p>
          <a:p>
            <a:pPr lvl="1"/>
            <a:r>
              <a:rPr lang="hu-HU" dirty="0" smtClean="0"/>
              <a:t>szintaktikai ellenőrzés (</a:t>
            </a:r>
            <a:r>
              <a:rPr lang="en-US" dirty="0" smtClean="0"/>
              <a:t>Ctrl+4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kódmegosztás</a:t>
            </a:r>
          </a:p>
          <a:p>
            <a:r>
              <a:rPr lang="hu-HU" smtClean="0"/>
              <a:t>kijelölt kód futtatása</a:t>
            </a:r>
            <a:r>
              <a:rPr lang="hu-HU" dirty="0" smtClean="0"/>
              <a:t>: </a:t>
            </a:r>
            <a:r>
              <a:rPr lang="hu-HU" dirty="0" err="1" smtClean="0"/>
              <a:t>Ctrl</a:t>
            </a:r>
            <a:r>
              <a:rPr lang="hu-HU" dirty="0" smtClean="0"/>
              <a:t>+E</a:t>
            </a:r>
          </a:p>
          <a:p>
            <a:r>
              <a:rPr lang="hu-HU" dirty="0" smtClean="0"/>
              <a:t>behúzás kezelése</a:t>
            </a:r>
          </a:p>
          <a:p>
            <a:pPr lvl="1"/>
            <a:r>
              <a:rPr lang="hu-HU" dirty="0" smtClean="0"/>
              <a:t>ne jelöljük ki a kódblokk utáni következő utasítást</a:t>
            </a:r>
          </a:p>
          <a:p>
            <a:pPr lvl="1"/>
            <a:r>
              <a:rPr lang="hu-HU" dirty="0" smtClean="0"/>
              <a:t>még egy Entert kell nyomni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Python-konzol/</a:t>
            </a:r>
            <a:r>
              <a:rPr lang="hu-HU" dirty="0" err="1" smtClean="0"/>
              <a:t>-szerkesztő</a:t>
            </a:r>
            <a:r>
              <a:rPr lang="hu-HU" dirty="0" smtClean="0"/>
              <a:t> beállításai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574332" cy="4754563"/>
          </a:xfrm>
        </p:spPr>
        <p:txBody>
          <a:bodyPr/>
          <a:lstStyle/>
          <a:p>
            <a:r>
              <a:rPr lang="hu-HU" dirty="0" smtClean="0"/>
              <a:t>viszonylag kevés lehetőség</a:t>
            </a:r>
          </a:p>
          <a:p>
            <a:pPr lvl="1"/>
            <a:r>
              <a:rPr lang="hu-HU" dirty="0" smtClean="0"/>
              <a:t>betűméret</a:t>
            </a:r>
          </a:p>
          <a:p>
            <a:pPr lvl="1"/>
            <a:r>
              <a:rPr lang="hu-HU" dirty="0" smtClean="0"/>
              <a:t>színek</a:t>
            </a:r>
          </a:p>
          <a:p>
            <a:pPr lvl="1"/>
            <a:r>
              <a:rPr lang="hu-HU" dirty="0" smtClean="0"/>
              <a:t>automatikus zárójelbezárás</a:t>
            </a:r>
          </a:p>
          <a:p>
            <a:r>
              <a:rPr lang="hu-HU" dirty="0" smtClean="0"/>
              <a:t>a konzolra és a szerkesztőre hasonlók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532" y="1422400"/>
            <a:ext cx="6537924" cy="4616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58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Parancsfuttatás </a:t>
            </a:r>
            <a:r>
              <a:rPr lang="hu-HU" dirty="0" err="1" smtClean="0"/>
              <a:t>QGIS-en</a:t>
            </a:r>
            <a:r>
              <a:rPr lang="hu-HU" dirty="0" smtClean="0"/>
              <a:t> kívülről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elvileg lehetőségünk van a </a:t>
            </a:r>
            <a:r>
              <a:rPr lang="hu-HU" dirty="0" err="1" smtClean="0"/>
              <a:t>QGIS-en</a:t>
            </a:r>
            <a:r>
              <a:rPr lang="hu-HU" dirty="0" smtClean="0"/>
              <a:t> kívülről (pl. Visual </a:t>
            </a:r>
            <a:r>
              <a:rPr lang="hu-HU" dirty="0" err="1" smtClean="0"/>
              <a:t>Studio</a:t>
            </a:r>
            <a:r>
              <a:rPr lang="hu-HU" dirty="0" smtClean="0"/>
              <a:t> </a:t>
            </a:r>
            <a:r>
              <a:rPr lang="hu-HU" dirty="0" err="1" smtClean="0"/>
              <a:t>Code-ból</a:t>
            </a:r>
            <a:r>
              <a:rPr lang="hu-HU" dirty="0" smtClean="0"/>
              <a:t>) is futtatni</a:t>
            </a:r>
          </a:p>
          <a:p>
            <a:pPr lvl="1"/>
            <a:r>
              <a:rPr lang="hu-HU" dirty="0" smtClean="0"/>
              <a:t>a QGIS által telepített Python-értelmezőt kell kiválasztani</a:t>
            </a:r>
          </a:p>
          <a:p>
            <a:pPr lvl="1"/>
            <a:r>
              <a:rPr lang="hu-HU" dirty="0" smtClean="0"/>
              <a:t>a PATH és PYTHONPATH rendszerváltozókba is be kell vinni az megfelelő könyvtárakat</a:t>
            </a:r>
          </a:p>
          <a:p>
            <a:pPr lvl="1"/>
            <a:r>
              <a:rPr lang="hu-HU" dirty="0" smtClean="0"/>
              <a:t>több Python-verzió esetén elöl legyen a </a:t>
            </a:r>
            <a:r>
              <a:rPr lang="hu-HU" dirty="0" err="1" smtClean="0"/>
              <a:t>QGIS-es</a:t>
            </a:r>
            <a:r>
              <a:rPr lang="hu-HU" dirty="0" smtClean="0"/>
              <a:t> Python verzió!</a:t>
            </a:r>
          </a:p>
          <a:p>
            <a:pPr lvl="1"/>
            <a:r>
              <a:rPr lang="hu-HU" dirty="0" smtClean="0"/>
              <a:t>a szükséges modulokat vagy függvényeket be kell tölteni (pl. </a:t>
            </a:r>
            <a:r>
              <a:rPr lang="en-US" dirty="0" err="1" smtClean="0"/>
              <a:t>qgis.core</a:t>
            </a:r>
            <a:r>
              <a:rPr lang="hu-HU" dirty="0" smtClean="0"/>
              <a:t>, </a:t>
            </a:r>
            <a:r>
              <a:rPr lang="en-US" dirty="0" err="1" smtClean="0"/>
              <a:t>qgis.gui</a:t>
            </a:r>
            <a:r>
              <a:rPr lang="hu-HU" dirty="0" smtClean="0"/>
              <a:t>, </a:t>
            </a:r>
            <a:r>
              <a:rPr lang="en-US" dirty="0" err="1" smtClean="0"/>
              <a:t>qgis.PyQt.QtCore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ezeket a </a:t>
            </a:r>
            <a:r>
              <a:rPr lang="hu-HU" dirty="0" err="1" smtClean="0"/>
              <a:t>QGIS-es</a:t>
            </a:r>
            <a:r>
              <a:rPr lang="hu-HU" dirty="0" smtClean="0"/>
              <a:t> Python-konzol automatikusan betölti</a:t>
            </a:r>
          </a:p>
          <a:p>
            <a:r>
              <a:rPr lang="hu-HU" dirty="0" smtClean="0"/>
              <a:t>nem mutatom be</a:t>
            </a:r>
          </a:p>
          <a:p>
            <a:pPr lvl="1"/>
            <a:r>
              <a:rPr lang="hu-HU" dirty="0" smtClean="0"/>
              <a:t>főleg is, mert nem sikerült működésre bírnom…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érhetünk el Pythonból?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lényegileg mindent</a:t>
            </a:r>
          </a:p>
          <a:p>
            <a:pPr lvl="1"/>
            <a:r>
              <a:rPr lang="hu-HU" dirty="0" smtClean="0"/>
              <a:t>ki-be kapcsolhatunk eszköztárakat</a:t>
            </a:r>
          </a:p>
          <a:p>
            <a:pPr lvl="1"/>
            <a:r>
              <a:rPr lang="hu-HU" dirty="0" smtClean="0"/>
              <a:t>ki-be kapcsolhatunk menüelemeket</a:t>
            </a:r>
          </a:p>
          <a:p>
            <a:pPr lvl="1"/>
            <a:r>
              <a:rPr lang="hu-HU" dirty="0" smtClean="0"/>
              <a:t>ablak címét, ikonját megváltoztathatjuk</a:t>
            </a:r>
          </a:p>
          <a:p>
            <a:pPr lvl="1"/>
            <a:r>
              <a:rPr lang="hu-HU" dirty="0" smtClean="0"/>
              <a:t>térképvászonnal mindenfélét csinálhatunk</a:t>
            </a:r>
          </a:p>
          <a:p>
            <a:pPr lvl="1"/>
            <a:r>
              <a:rPr lang="hu-HU" dirty="0" smtClean="0"/>
              <a:t>rétegkezelőhöz, csoportokhoz, rétegekhez hozzáférhetünk</a:t>
            </a:r>
          </a:p>
          <a:p>
            <a:pPr lvl="1"/>
            <a:r>
              <a:rPr lang="hu-HU" dirty="0" smtClean="0"/>
              <a:t>térképi elrendezésekhez (nyomtatási nézethez) hozzáférhetünk</a:t>
            </a:r>
          </a:p>
          <a:p>
            <a:pPr lvl="1"/>
            <a:r>
              <a:rPr lang="hu-HU" dirty="0" smtClean="0"/>
              <a:t>stb.</a:t>
            </a:r>
          </a:p>
          <a:p>
            <a:r>
              <a:rPr lang="hu-HU" dirty="0" smtClean="0"/>
              <a:t>magyarán nem csak az elemző/feldolgozó térinformatikai funkcionalitást érjük el</a:t>
            </a:r>
          </a:p>
          <a:p>
            <a:pPr lvl="1"/>
            <a:r>
              <a:rPr lang="hu-HU" dirty="0" smtClean="0"/>
              <a:t>vs. </a:t>
            </a:r>
            <a:r>
              <a:rPr lang="hu-HU" dirty="0" err="1" smtClean="0"/>
              <a:t>ArcMap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érhetünk el Pythonból?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most csak néhány függvénnyel ismerkedünk meg</a:t>
            </a:r>
          </a:p>
          <a:p>
            <a:endParaRPr lang="hu-HU" dirty="0" smtClean="0"/>
          </a:p>
          <a:p>
            <a:r>
              <a:rPr lang="hu-HU" dirty="0" smtClean="0"/>
              <a:t>részletes referencia:</a:t>
            </a:r>
          </a:p>
          <a:p>
            <a:pPr lvl="1"/>
            <a:r>
              <a:rPr lang="en-US" dirty="0"/>
              <a:t>https://</a:t>
            </a:r>
            <a:r>
              <a:rPr lang="en-US" dirty="0" smtClean="0"/>
              <a:t>api.qgis.org/api</a:t>
            </a:r>
            <a:endParaRPr lang="hu-HU" dirty="0" smtClean="0"/>
          </a:p>
          <a:p>
            <a:r>
              <a:rPr lang="hu-HU" dirty="0" err="1" smtClean="0"/>
              <a:t>tutorialszerű</a:t>
            </a:r>
            <a:r>
              <a:rPr lang="hu-HU" dirty="0" smtClean="0"/>
              <a:t> áttekintés:</a:t>
            </a:r>
          </a:p>
          <a:p>
            <a:pPr lvl="1"/>
            <a:r>
              <a:rPr lang="en-US" dirty="0"/>
              <a:t>https://</a:t>
            </a:r>
            <a:r>
              <a:rPr lang="en-US" dirty="0" smtClean="0"/>
              <a:t>docs.qgis.org/3.22/en/docs/pyqgis_developer_cookbook/index.html</a:t>
            </a:r>
            <a:endParaRPr lang="hu-HU" dirty="0" smtClean="0"/>
          </a:p>
          <a:p>
            <a:r>
              <a:rPr lang="hu-HU" dirty="0" err="1" smtClean="0"/>
              <a:t>tutorialok</a:t>
            </a:r>
            <a:r>
              <a:rPr lang="hu-HU" dirty="0" smtClean="0"/>
              <a:t>:</a:t>
            </a:r>
          </a:p>
          <a:p>
            <a:pPr lvl="1"/>
            <a:r>
              <a:rPr lang="en-US" dirty="0"/>
              <a:t>https://</a:t>
            </a:r>
            <a:r>
              <a:rPr lang="en-US" dirty="0" smtClean="0"/>
              <a:t>www.qgistutorials.com/en/index.html</a:t>
            </a:r>
            <a:endParaRPr lang="hu-HU" dirty="0" smtClean="0"/>
          </a:p>
          <a:p>
            <a:endParaRPr lang="hu-HU" dirty="0"/>
          </a:p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típushoz</a:t>
            </a:r>
            <a:r>
              <a:rPr lang="en-US" dirty="0"/>
              <a:t> </a:t>
            </a:r>
            <a:r>
              <a:rPr lang="en-US" dirty="0" err="1"/>
              <a:t>elérhető</a:t>
            </a:r>
            <a:r>
              <a:rPr lang="en-US" dirty="0"/>
              <a:t> </a:t>
            </a:r>
            <a:r>
              <a:rPr lang="en-US" dirty="0" err="1"/>
              <a:t>összes</a:t>
            </a:r>
            <a:r>
              <a:rPr lang="en-US" dirty="0"/>
              <a:t> </a:t>
            </a:r>
            <a:r>
              <a:rPr lang="en-US" dirty="0" err="1"/>
              <a:t>metódus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tulajdonság</a:t>
            </a:r>
            <a:r>
              <a:rPr lang="en-US" dirty="0"/>
              <a:t> </a:t>
            </a:r>
            <a:r>
              <a:rPr lang="en-US" dirty="0" err="1" smtClean="0"/>
              <a:t>listázása</a:t>
            </a:r>
            <a:endParaRPr lang="hu-HU" dirty="0"/>
          </a:p>
          <a:p>
            <a:pPr lvl="1"/>
            <a:r>
              <a:rPr lang="hu-HU" dirty="0" err="1" smtClean="0"/>
              <a:t>dir</a:t>
            </a:r>
            <a:r>
              <a:rPr lang="hu-HU" dirty="0" smtClean="0"/>
              <a:t>()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érhetünk el Pythonból?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401395" cy="4754563"/>
          </a:xfrm>
        </p:spPr>
        <p:txBody>
          <a:bodyPr/>
          <a:lstStyle/>
          <a:p>
            <a:r>
              <a:rPr lang="hu-HU" dirty="0" smtClean="0"/>
              <a:t>DEMO 1</a:t>
            </a:r>
          </a:p>
          <a:p>
            <a:pPr lvl="1"/>
            <a:r>
              <a:rPr lang="hu-HU" dirty="0" smtClean="0"/>
              <a:t>súgó menüelem eltüntetése, majd visszahelyezése</a:t>
            </a:r>
            <a:endParaRPr lang="hu-HU" dirty="0"/>
          </a:p>
          <a:p>
            <a:pPr lvl="1"/>
            <a:r>
              <a:rPr lang="hu-HU" dirty="0" smtClean="0"/>
              <a:t>háttérszín megváltoztatása, térképvászon frissítése</a:t>
            </a:r>
          </a:p>
          <a:p>
            <a:pPr lvl="1"/>
            <a:r>
              <a:rPr lang="hu-HU" dirty="0" err="1" smtClean="0"/>
              <a:t>dir</a:t>
            </a:r>
            <a:r>
              <a:rPr lang="hu-HU" dirty="0" smtClean="0"/>
              <a:t>() függvény használata</a:t>
            </a:r>
          </a:p>
          <a:p>
            <a:pPr lvl="1"/>
            <a:r>
              <a:rPr lang="hu-HU" dirty="0" smtClean="0"/>
              <a:t>ablak címének lekérése és megváltoztatása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18:34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701" y="1422400"/>
            <a:ext cx="6819900" cy="4654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5324475" y="1333500"/>
            <a:ext cx="752475" cy="3333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églalap 6"/>
          <p:cNvSpPr/>
          <p:nvPr/>
        </p:nvSpPr>
        <p:spPr>
          <a:xfrm>
            <a:off x="11320462" y="1500187"/>
            <a:ext cx="752475" cy="3333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/>
        </p:nvSpPr>
        <p:spPr>
          <a:xfrm>
            <a:off x="7530273" y="2863145"/>
            <a:ext cx="752475" cy="3333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4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4384</TotalTime>
  <Words>1516</Words>
  <Application>Microsoft Office PowerPoint</Application>
  <PresentationFormat>Szélesvásznú</PresentationFormat>
  <Paragraphs>341</Paragraphs>
  <Slides>35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40" baseType="lpstr">
      <vt:lpstr>Arial</vt:lpstr>
      <vt:lpstr>Arial Narrow</vt:lpstr>
      <vt:lpstr>Calibri</vt:lpstr>
      <vt:lpstr>Courier New</vt:lpstr>
      <vt:lpstr>Office-téma</vt:lpstr>
      <vt:lpstr>Python használata QGIS-ben – konzol, szerkesztő, kifejezések</vt:lpstr>
      <vt:lpstr>Python-konzol</vt:lpstr>
      <vt:lpstr>Python-konzol</vt:lpstr>
      <vt:lpstr>Python-szerkesztő</vt:lpstr>
      <vt:lpstr>Python-konzol/-szerkesztő beállításai</vt:lpstr>
      <vt:lpstr>Parancsfuttatás QGIS-en kívülről</vt:lpstr>
      <vt:lpstr>Mit érhetünk el Pythonból?</vt:lpstr>
      <vt:lpstr>Mit érhetünk el Pythonból?</vt:lpstr>
      <vt:lpstr>Mit érhetünk el Pythonból?</vt:lpstr>
      <vt:lpstr>Rétegek kezelése</vt:lpstr>
      <vt:lpstr>Rétegek kezelése</vt:lpstr>
      <vt:lpstr>Rétegek kezelése</vt:lpstr>
      <vt:lpstr>Rétegek kezelése</vt:lpstr>
      <vt:lpstr>1. feladat</vt:lpstr>
      <vt:lpstr>Mezők elérése</vt:lpstr>
      <vt:lpstr>Mezők elérése</vt:lpstr>
      <vt:lpstr>Elemek elérése</vt:lpstr>
      <vt:lpstr>Elemek elérése</vt:lpstr>
      <vt:lpstr>Elemek elérése</vt:lpstr>
      <vt:lpstr>Kiválasztás és kiválasztott elemek elérése</vt:lpstr>
      <vt:lpstr>Kiválasztás és kiválasztott elemek elérése</vt:lpstr>
      <vt:lpstr>2. feladat</vt:lpstr>
      <vt:lpstr>Keresőkifejezések és mezőkalkulátor</vt:lpstr>
      <vt:lpstr>Saját függvény definiálása</vt:lpstr>
      <vt:lpstr>Saját függvény definiálása</vt:lpstr>
      <vt:lpstr>Saját függvény definiálása</vt:lpstr>
      <vt:lpstr>Saját függvény definiálása</vt:lpstr>
      <vt:lpstr>Saját függvény definiálása</vt:lpstr>
      <vt:lpstr>Saját függvény definiálása</vt:lpstr>
      <vt:lpstr>Saját függvény definiálása</vt:lpstr>
      <vt:lpstr>Saját függvény definiálása</vt:lpstr>
      <vt:lpstr>Saját függvény definiálása</vt:lpstr>
      <vt:lpstr>Saját függvény használata</vt:lpstr>
      <vt:lpstr>3. feladat</vt:lpstr>
      <vt:lpstr>Köszönöm a figyelmet!</vt:lpstr>
    </vt:vector>
  </TitlesOfParts>
  <Company>MTA ÖK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262</cp:revision>
  <dcterms:created xsi:type="dcterms:W3CDTF">2021-09-14T06:27:21Z</dcterms:created>
  <dcterms:modified xsi:type="dcterms:W3CDTF">2023-04-03T16:35:20Z</dcterms:modified>
</cp:coreProperties>
</file>